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1" r:id="rId1"/>
  </p:sldMasterIdLst>
  <p:notesMasterIdLst>
    <p:notesMasterId r:id="rId37"/>
  </p:notesMasterIdLst>
  <p:sldIdLst>
    <p:sldId id="256" r:id="rId2"/>
    <p:sldId id="279" r:id="rId3"/>
    <p:sldId id="295" r:id="rId4"/>
    <p:sldId id="266" r:id="rId5"/>
    <p:sldId id="257" r:id="rId6"/>
    <p:sldId id="267" r:id="rId7"/>
    <p:sldId id="268" r:id="rId8"/>
    <p:sldId id="290" r:id="rId9"/>
    <p:sldId id="289" r:id="rId10"/>
    <p:sldId id="298" r:id="rId11"/>
    <p:sldId id="291" r:id="rId12"/>
    <p:sldId id="294" r:id="rId13"/>
    <p:sldId id="270" r:id="rId14"/>
    <p:sldId id="277" r:id="rId15"/>
    <p:sldId id="271" r:id="rId16"/>
    <p:sldId id="272" r:id="rId17"/>
    <p:sldId id="259" r:id="rId18"/>
    <p:sldId id="260" r:id="rId19"/>
    <p:sldId id="274" r:id="rId20"/>
    <p:sldId id="276" r:id="rId21"/>
    <p:sldId id="299" r:id="rId22"/>
    <p:sldId id="275" r:id="rId23"/>
    <p:sldId id="287" r:id="rId24"/>
    <p:sldId id="288" r:id="rId25"/>
    <p:sldId id="297" r:id="rId26"/>
    <p:sldId id="296" r:id="rId27"/>
    <p:sldId id="265" r:id="rId28"/>
    <p:sldId id="278" r:id="rId29"/>
    <p:sldId id="264" r:id="rId30"/>
    <p:sldId id="284" r:id="rId31"/>
    <p:sldId id="293" r:id="rId32"/>
    <p:sldId id="292" r:id="rId33"/>
    <p:sldId id="285" r:id="rId34"/>
    <p:sldId id="286" r:id="rId35"/>
    <p:sldId id="269" r:id="rId3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493"/>
    <p:restoredTop sz="94674"/>
  </p:normalViewPr>
  <p:slideViewPr>
    <p:cSldViewPr snapToGrid="0" snapToObjects="1">
      <p:cViewPr varScale="1">
        <p:scale>
          <a:sx n="141" d="100"/>
          <a:sy n="141" d="100"/>
        </p:scale>
        <p:origin x="1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F3FC3A-70E8-3447-992C-A560CAA156DF}" type="datetimeFigureOut">
              <a:rPr lang="en-US" smtClean="0"/>
              <a:t>11/9/18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08632-7C61-144F-8810-A81FD9C13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04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Let’s review the M1 architecture before we go any further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D1E3B0-FC7D-784D-8068-F76989364B7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85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0F08632-7C61-144F-8810-A81FD9C136E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309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1E3B0-FC7D-784D-8068-F76989364B7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4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1E3B0-FC7D-784D-8068-F76989364B7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373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D1E3B0-FC7D-784D-8068-F76989364B7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0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23152-71C1-C44A-8478-F8EB2F75BC31}" type="datetime1">
              <a:rPr lang="en-GB" smtClean="0"/>
              <a:t>09/11/2018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969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74488-A34D-9C46-856D-4354A1A54163}" type="datetime1">
              <a:rPr lang="en-GB" smtClean="0"/>
              <a:t>09/11/2018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5192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05F13-7B83-6E4D-9B52-AAE44175FC95}" type="datetime1">
              <a:rPr lang="en-GB" smtClean="0"/>
              <a:t>09/11/2018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086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84D64-3D7A-D44F-988B-410248F80445}" type="datetime1">
              <a:rPr lang="en-GB" smtClean="0"/>
              <a:t>09/11/2018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720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E4A2D-7A8E-4A4F-B511-3A162FB09C40}" type="datetime1">
              <a:rPr lang="en-GB" smtClean="0"/>
              <a:t>09/11/2018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577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4AA05C-4A4A-DF4C-9FFE-E11291E35051}" type="datetime1">
              <a:rPr lang="en-GB" smtClean="0"/>
              <a:t>09/11/2018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625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A3A0D-7EA2-7C49-8208-AC7A6931A64F}" type="datetime1">
              <a:rPr lang="en-GB" smtClean="0"/>
              <a:t>09/11/2018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813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FAD49-BBB6-2948-870A-BEA86FD942D8}" type="datetime1">
              <a:rPr lang="en-GB" smtClean="0"/>
              <a:t>09/11/2018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61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7FECC-B40E-0744-99E7-4F886D3A69DF}" type="datetime1">
              <a:rPr lang="en-GB" smtClean="0"/>
              <a:t>09/11/2018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3506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BA408A-B27B-544E-BFC3-1EAC80BAE081}" type="datetime1">
              <a:rPr lang="en-GB" smtClean="0"/>
              <a:t>09/11/2018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90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A7E96-F467-D241-924B-F52435A87E02}" type="datetime1">
              <a:rPr lang="en-GB" smtClean="0"/>
              <a:t>09/11/2018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64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1D832-2633-1247-BBA9-D9AE916DD48F}" type="datetime1">
              <a:rPr lang="en-GB" smtClean="0"/>
              <a:t>09/11/2018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@matthewhaworth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36BFFC-DABB-1940-B17E-F2ED5CA6CE95}" type="slidenum">
              <a:rPr lang="en-US" smtClean="0"/>
              <a:t>‹#›</a:t>
            </a:fld>
            <a:r>
              <a:rPr lang="en-US" dirty="0"/>
              <a:t>/35</a:t>
            </a:r>
          </a:p>
        </p:txBody>
      </p:sp>
    </p:spTree>
    <p:extLst>
      <p:ext uri="{BB962C8B-B14F-4D97-AF65-F5344CB8AC3E}">
        <p14:creationId xmlns:p14="http://schemas.microsoft.com/office/powerpoint/2010/main" val="162829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81D03-5EBF-0C4E-A8A0-AAC32AB9F0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90281"/>
            <a:ext cx="7772400" cy="1877438"/>
          </a:xfrm>
        </p:spPr>
        <p:txBody>
          <a:bodyPr>
            <a:normAutofit/>
          </a:bodyPr>
          <a:lstStyle/>
          <a:p>
            <a:r>
              <a:rPr lang="en-US" dirty="0"/>
              <a:t>The State of Data Persistence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F9DD98-B134-2445-8D5B-8453170F5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013C08-FC51-4145-8C60-8F6495EF7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715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22B2-2BB4-D145-A137-C16AA6D8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save Events?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A9E5B-1748-C241-BB62-2DD938B5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2E7A17-1804-704E-A4C7-AB3C5459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10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E6CA7-7403-5143-B0D2-8E703DB9FE56}"/>
              </a:ext>
            </a:extLst>
          </p:cNvPr>
          <p:cNvSpPr/>
          <p:nvPr/>
        </p:nvSpPr>
        <p:spPr>
          <a:xfrm>
            <a:off x="2394857" y="2690405"/>
            <a:ext cx="150876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Event Interface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81E1EA-AF4B-4B4F-A470-96EC60D93058}"/>
              </a:ext>
            </a:extLst>
          </p:cNvPr>
          <p:cNvSpPr/>
          <p:nvPr/>
        </p:nvSpPr>
        <p:spPr>
          <a:xfrm>
            <a:off x="2394857" y="4028429"/>
            <a:ext cx="150876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Event Implementation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7D4F73-A7C0-394E-8427-4CB4E9DB6319}"/>
              </a:ext>
            </a:extLst>
          </p:cNvPr>
          <p:cNvCxnSpPr>
            <a:stCxn id="7" idx="0"/>
            <a:endCxn id="6" idx="2"/>
          </p:cNvCxnSpPr>
          <p:nvPr/>
        </p:nvCxnSpPr>
        <p:spPr>
          <a:xfrm flipV="1">
            <a:off x="3149237" y="3376205"/>
            <a:ext cx="0" cy="65222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AB66FA-A2CF-6040-87AD-7EE08A544CDE}"/>
              </a:ext>
            </a:extLst>
          </p:cNvPr>
          <p:cNvSpPr txBox="1"/>
          <p:nvPr/>
        </p:nvSpPr>
        <p:spPr>
          <a:xfrm>
            <a:off x="3149238" y="3580605"/>
            <a:ext cx="109836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implements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D3B1BC-A646-E64E-BB2B-3F9B853FFD90}"/>
              </a:ext>
            </a:extLst>
          </p:cNvPr>
          <p:cNvSpPr/>
          <p:nvPr/>
        </p:nvSpPr>
        <p:spPr>
          <a:xfrm>
            <a:off x="5001986" y="4028429"/>
            <a:ext cx="150876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Event Repository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4A0B84-0B46-3344-8211-3BC38F460573}"/>
              </a:ext>
            </a:extLst>
          </p:cNvPr>
          <p:cNvSpPr/>
          <p:nvPr/>
        </p:nvSpPr>
        <p:spPr>
          <a:xfrm>
            <a:off x="5001986" y="2690405"/>
            <a:ext cx="150876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Event Repository Interface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371398-9D43-1440-A6E8-33746AFE44DD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5756366" y="3376205"/>
            <a:ext cx="0" cy="65222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B3C8C86-F96C-034E-9726-A5A1148A2578}"/>
              </a:ext>
            </a:extLst>
          </p:cNvPr>
          <p:cNvSpPr txBox="1"/>
          <p:nvPr/>
        </p:nvSpPr>
        <p:spPr>
          <a:xfrm>
            <a:off x="5756366" y="3587387"/>
            <a:ext cx="112108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implements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C36440-69B7-8C45-BF00-4D2CBC0374E3}"/>
              </a:ext>
            </a:extLst>
          </p:cNvPr>
          <p:cNvCxnSpPr>
            <a:endCxn id="11" idx="1"/>
          </p:cNvCxnSpPr>
          <p:nvPr/>
        </p:nvCxnSpPr>
        <p:spPr>
          <a:xfrm>
            <a:off x="3903618" y="4371329"/>
            <a:ext cx="10983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300A2D9-3BF8-DA42-9C82-0A1778E8AA25}"/>
              </a:ext>
            </a:extLst>
          </p:cNvPr>
          <p:cNvSpPr txBox="1"/>
          <p:nvPr/>
        </p:nvSpPr>
        <p:spPr>
          <a:xfrm>
            <a:off x="3973223" y="4437229"/>
            <a:ext cx="1028762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is passed to</a:t>
            </a:r>
          </a:p>
        </p:txBody>
      </p:sp>
    </p:spTree>
    <p:extLst>
      <p:ext uri="{BB962C8B-B14F-4D97-AF65-F5344CB8AC3E}">
        <p14:creationId xmlns:p14="http://schemas.microsoft.com/office/powerpoint/2010/main" val="25458727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22B2-2BB4-D145-A137-C16AA6D8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save Events?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94E13D74-BE42-2547-A58B-046DCE32A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EA1A53B-4DF9-E748-A724-4D7ADEEAB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E6CA7-7403-5143-B0D2-8E703DB9FE56}"/>
              </a:ext>
            </a:extLst>
          </p:cNvPr>
          <p:cNvSpPr/>
          <p:nvPr/>
        </p:nvSpPr>
        <p:spPr>
          <a:xfrm>
            <a:off x="1410533" y="2633927"/>
            <a:ext cx="150876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Event Interface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381E1EA-AF4B-4B4F-A470-96EC60D93058}"/>
              </a:ext>
            </a:extLst>
          </p:cNvPr>
          <p:cNvSpPr/>
          <p:nvPr/>
        </p:nvSpPr>
        <p:spPr>
          <a:xfrm>
            <a:off x="1410533" y="3971951"/>
            <a:ext cx="150876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Event Implementation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17D4F73-A7C0-394E-8427-4CB4E9DB6319}"/>
              </a:ext>
            </a:extLst>
          </p:cNvPr>
          <p:cNvCxnSpPr>
            <a:stCxn id="7" idx="0"/>
            <a:endCxn id="6" idx="2"/>
          </p:cNvCxnSpPr>
          <p:nvPr/>
        </p:nvCxnSpPr>
        <p:spPr>
          <a:xfrm flipV="1">
            <a:off x="2164913" y="3319727"/>
            <a:ext cx="0" cy="65222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8EAB66FA-A2CF-6040-87AD-7EE08A544CDE}"/>
              </a:ext>
            </a:extLst>
          </p:cNvPr>
          <p:cNvSpPr txBox="1"/>
          <p:nvPr/>
        </p:nvSpPr>
        <p:spPr>
          <a:xfrm>
            <a:off x="2164913" y="3524128"/>
            <a:ext cx="1098366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implements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D3B1BC-A646-E64E-BB2B-3F9B853FFD90}"/>
              </a:ext>
            </a:extLst>
          </p:cNvPr>
          <p:cNvSpPr/>
          <p:nvPr/>
        </p:nvSpPr>
        <p:spPr>
          <a:xfrm>
            <a:off x="4017661" y="3971951"/>
            <a:ext cx="150876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Event Repository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4A0B84-0B46-3344-8211-3BC38F460573}"/>
              </a:ext>
            </a:extLst>
          </p:cNvPr>
          <p:cNvSpPr/>
          <p:nvPr/>
        </p:nvSpPr>
        <p:spPr>
          <a:xfrm>
            <a:off x="4017661" y="2633927"/>
            <a:ext cx="150876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Event Repository Interface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6371398-9D43-1440-A6E8-33746AFE44DD}"/>
              </a:ext>
            </a:extLst>
          </p:cNvPr>
          <p:cNvCxnSpPr>
            <a:cxnSpLocks/>
            <a:stCxn id="11" idx="0"/>
            <a:endCxn id="12" idx="2"/>
          </p:cNvCxnSpPr>
          <p:nvPr/>
        </p:nvCxnSpPr>
        <p:spPr>
          <a:xfrm flipV="1">
            <a:off x="4772041" y="3319727"/>
            <a:ext cx="0" cy="65222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2B3C8C86-F96C-034E-9726-A5A1148A2578}"/>
              </a:ext>
            </a:extLst>
          </p:cNvPr>
          <p:cNvSpPr txBox="1"/>
          <p:nvPr/>
        </p:nvSpPr>
        <p:spPr>
          <a:xfrm>
            <a:off x="4772041" y="3530910"/>
            <a:ext cx="1098361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implements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2C36440-69B7-8C45-BF00-4D2CBC0374E3}"/>
              </a:ext>
            </a:extLst>
          </p:cNvPr>
          <p:cNvCxnSpPr>
            <a:endCxn id="11" idx="1"/>
          </p:cNvCxnSpPr>
          <p:nvPr/>
        </p:nvCxnSpPr>
        <p:spPr>
          <a:xfrm>
            <a:off x="2919293" y="4314851"/>
            <a:ext cx="109836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300A2D9-3BF8-DA42-9C82-0A1778E8AA25}"/>
              </a:ext>
            </a:extLst>
          </p:cNvPr>
          <p:cNvSpPr txBox="1"/>
          <p:nvPr/>
        </p:nvSpPr>
        <p:spPr>
          <a:xfrm>
            <a:off x="2988898" y="4380752"/>
            <a:ext cx="1028763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dirty="0"/>
              <a:t>is passed to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D9F09D7-A67D-B640-BCA5-468C2D3E6729}"/>
              </a:ext>
            </a:extLst>
          </p:cNvPr>
          <p:cNvCxnSpPr>
            <a:stCxn id="11" idx="3"/>
          </p:cNvCxnSpPr>
          <p:nvPr/>
        </p:nvCxnSpPr>
        <p:spPr>
          <a:xfrm>
            <a:off x="5526421" y="4314851"/>
            <a:ext cx="114601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AB47716A-4E0A-3549-9624-67E904922BE7}"/>
              </a:ext>
            </a:extLst>
          </p:cNvPr>
          <p:cNvSpPr txBox="1"/>
          <p:nvPr/>
        </p:nvSpPr>
        <p:spPr>
          <a:xfrm>
            <a:off x="6885981" y="4034504"/>
            <a:ext cx="344966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dirty="0"/>
              <a:t>?</a:t>
            </a:r>
            <a:endParaRPr lang="en-US" sz="135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39957B-5578-8F40-8489-4A217C36D690}"/>
              </a:ext>
            </a:extLst>
          </p:cNvPr>
          <p:cNvSpPr txBox="1"/>
          <p:nvPr/>
        </p:nvSpPr>
        <p:spPr>
          <a:xfrm>
            <a:off x="5874965" y="4380752"/>
            <a:ext cx="49590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save</a:t>
            </a:r>
          </a:p>
        </p:txBody>
      </p:sp>
    </p:spTree>
    <p:extLst>
      <p:ext uri="{BB962C8B-B14F-4D97-AF65-F5344CB8AC3E}">
        <p14:creationId xmlns:p14="http://schemas.microsoft.com/office/powerpoint/2010/main" val="14686504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DD6150E-9038-0B46-A952-F7F03EE261E9}"/>
              </a:ext>
            </a:extLst>
          </p:cNvPr>
          <p:cNvGrpSpPr/>
          <p:nvPr/>
        </p:nvGrpSpPr>
        <p:grpSpPr>
          <a:xfrm>
            <a:off x="2049641" y="2434747"/>
            <a:ext cx="1408460" cy="1715701"/>
            <a:chOff x="1291281" y="2257006"/>
            <a:chExt cx="2626092" cy="29873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C0710C-7C25-CA45-9047-F77F22EBCC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9" t="-2" r="6204" b="35492"/>
            <a:stretch/>
          </p:blipFill>
          <p:spPr>
            <a:xfrm>
              <a:off x="1291281" y="2257006"/>
              <a:ext cx="2626092" cy="22688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251A50-4E34-494D-888B-C1B921393073}"/>
                </a:ext>
              </a:extLst>
            </p:cNvPr>
            <p:cNvSpPr txBox="1"/>
            <p:nvPr/>
          </p:nvSpPr>
          <p:spPr>
            <a:xfrm>
              <a:off x="1728170" y="4525900"/>
              <a:ext cx="1820788" cy="442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Futura Medium" panose="020B0602020204020303" pitchFamily="34" charset="-79"/>
                  <a:cs typeface="Futura Medium" panose="020B0602020204020303" pitchFamily="34" charset="-79"/>
                </a:rPr>
                <a:t>Pirate Rum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A31EFF-CCE9-B341-8AA7-A5F72C3AFD80}"/>
                </a:ext>
              </a:extLst>
            </p:cNvPr>
            <p:cNvSpPr txBox="1"/>
            <p:nvPr/>
          </p:nvSpPr>
          <p:spPr>
            <a:xfrm>
              <a:off x="1620287" y="4802271"/>
              <a:ext cx="2083806" cy="442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latin typeface="Futura Medium" panose="020B0602020204020303" pitchFamily="34" charset="-79"/>
                  <a:cs typeface="Futura Medium" panose="020B0602020204020303" pitchFamily="34" charset="-79"/>
                </a:rPr>
                <a:t>Rum for Pirates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0BD73-AE8A-2645-9E21-CEAC825B9081}"/>
              </a:ext>
            </a:extLst>
          </p:cNvPr>
          <p:cNvSpPr/>
          <p:nvPr/>
        </p:nvSpPr>
        <p:spPr>
          <a:xfrm>
            <a:off x="1893743" y="2337955"/>
            <a:ext cx="5346123" cy="1956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BBBFF-F048-6342-B008-7412DE23CA30}"/>
              </a:ext>
            </a:extLst>
          </p:cNvPr>
          <p:cNvSpPr txBox="1"/>
          <p:nvPr/>
        </p:nvSpPr>
        <p:spPr>
          <a:xfrm>
            <a:off x="5756510" y="2434747"/>
            <a:ext cx="14285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6:00pm – 9:00pm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350748-C548-BC42-ADFB-5CC2CE456FA4}"/>
              </a:ext>
            </a:extLst>
          </p:cNvPr>
          <p:cNvSpPr txBox="1"/>
          <p:nvPr/>
        </p:nvSpPr>
        <p:spPr>
          <a:xfrm>
            <a:off x="3557425" y="2434747"/>
            <a:ext cx="20769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Swashbucklin</a:t>
            </a:r>
            <a:r>
              <a:rPr lang="en-US" sz="1350" b="1" dirty="0"/>
              <a:t>’ Rum </a:t>
            </a:r>
            <a:r>
              <a:rPr lang="en-US" sz="1350" b="1" dirty="0" err="1"/>
              <a:t>Tastin</a:t>
            </a:r>
            <a:r>
              <a:rPr lang="en-US" sz="1350" b="1" dirty="0"/>
              <a:t>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16E75F-7601-584C-B610-6F9603C17948}"/>
              </a:ext>
            </a:extLst>
          </p:cNvPr>
          <p:cNvSpPr txBox="1"/>
          <p:nvPr/>
        </p:nvSpPr>
        <p:spPr>
          <a:xfrm>
            <a:off x="3557424" y="2808538"/>
            <a:ext cx="3583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Come taste some ye finest Grog </a:t>
            </a:r>
            <a:r>
              <a:rPr lang="en-US" sz="1200" dirty="0" err="1"/>
              <a:t>matey</a:t>
            </a:r>
            <a:r>
              <a:rPr lang="en-US" sz="1200" dirty="0"/>
              <a:t>. There’ll be </a:t>
            </a:r>
          </a:p>
          <a:p>
            <a:r>
              <a:rPr lang="en-US" sz="1200" dirty="0"/>
              <a:t>samplings of </a:t>
            </a:r>
            <a:r>
              <a:rPr lang="en-US" sz="1200" dirty="0" err="1"/>
              <a:t>yer</a:t>
            </a:r>
            <a:r>
              <a:rPr lang="en-US" sz="1200" dirty="0"/>
              <a:t> finest Pirate Rum on </a:t>
            </a:r>
            <a:r>
              <a:rPr lang="en-US" sz="1200" dirty="0" err="1"/>
              <a:t>ze</a:t>
            </a:r>
            <a:r>
              <a:rPr lang="en-US" sz="1200" dirty="0"/>
              <a:t> high seas.</a:t>
            </a:r>
          </a:p>
          <a:p>
            <a:endParaRPr lang="en-US" sz="1200" dirty="0"/>
          </a:p>
          <a:p>
            <a:r>
              <a:rPr lang="en-US" sz="1200" dirty="0"/>
              <a:t>Food will also be 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8BE0D-FEBF-6142-95AF-4CCA5CC29699}"/>
              </a:ext>
            </a:extLst>
          </p:cNvPr>
          <p:cNvSpPr txBox="1"/>
          <p:nvPr/>
        </p:nvSpPr>
        <p:spPr>
          <a:xfrm>
            <a:off x="3557424" y="3758033"/>
            <a:ext cx="14907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The Comedy Store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48867-B5A9-ED4C-9787-F68735F90CF4}"/>
              </a:ext>
            </a:extLst>
          </p:cNvPr>
          <p:cNvSpPr txBox="1"/>
          <p:nvPr/>
        </p:nvSpPr>
        <p:spPr>
          <a:xfrm>
            <a:off x="2202760" y="1480155"/>
            <a:ext cx="10474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Event 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25F51-D525-D348-BE01-E1EE90E7BE50}"/>
              </a:ext>
            </a:extLst>
          </p:cNvPr>
          <p:cNvSpPr txBox="1"/>
          <p:nvPr/>
        </p:nvSpPr>
        <p:spPr>
          <a:xfrm>
            <a:off x="5266087" y="1348617"/>
            <a:ext cx="9235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Start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4854BE-4FCF-2C48-BEBF-09AE097CC2F9}"/>
              </a:ext>
            </a:extLst>
          </p:cNvPr>
          <p:cNvSpPr txBox="1"/>
          <p:nvPr/>
        </p:nvSpPr>
        <p:spPr>
          <a:xfrm>
            <a:off x="6670564" y="1348617"/>
            <a:ext cx="8499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End Time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B591F4-7AB4-954D-BC86-7F2EB28916B1}"/>
              </a:ext>
            </a:extLst>
          </p:cNvPr>
          <p:cNvSpPr txBox="1"/>
          <p:nvPr/>
        </p:nvSpPr>
        <p:spPr>
          <a:xfrm>
            <a:off x="6367725" y="5014291"/>
            <a:ext cx="10063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Description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1630A2-E886-AB44-9F65-931144D68698}"/>
              </a:ext>
            </a:extLst>
          </p:cNvPr>
          <p:cNvSpPr txBox="1"/>
          <p:nvPr/>
        </p:nvSpPr>
        <p:spPr>
          <a:xfrm>
            <a:off x="3067002" y="5014291"/>
            <a:ext cx="7943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Location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3D4459-F4DE-2148-A8BD-3311AAA9A870}"/>
              </a:ext>
            </a:extLst>
          </p:cNvPr>
          <p:cNvCxnSpPr>
            <a:stCxn id="22" idx="0"/>
            <a:endCxn id="16" idx="2"/>
          </p:cNvCxnSpPr>
          <p:nvPr/>
        </p:nvCxnSpPr>
        <p:spPr>
          <a:xfrm flipV="1">
            <a:off x="3464195" y="4058115"/>
            <a:ext cx="838594" cy="956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FD11F0-31EA-8C43-AFCD-4787B74D6CA4}"/>
              </a:ext>
            </a:extLst>
          </p:cNvPr>
          <p:cNvCxnSpPr>
            <a:stCxn id="21" idx="0"/>
          </p:cNvCxnSpPr>
          <p:nvPr/>
        </p:nvCxnSpPr>
        <p:spPr>
          <a:xfrm flipH="1" flipV="1">
            <a:off x="5580623" y="3429001"/>
            <a:ext cx="1290253" cy="1585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813ED9-15B0-ED4F-8D0F-BC9EEFA36B88}"/>
              </a:ext>
            </a:extLst>
          </p:cNvPr>
          <p:cNvCxnSpPr>
            <a:stCxn id="12" idx="2"/>
          </p:cNvCxnSpPr>
          <p:nvPr/>
        </p:nvCxnSpPr>
        <p:spPr>
          <a:xfrm>
            <a:off x="2726462" y="1780237"/>
            <a:ext cx="1087186" cy="654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62E219-E78F-BC42-A085-B6E6AB422020}"/>
              </a:ext>
            </a:extLst>
          </p:cNvPr>
          <p:cNvCxnSpPr>
            <a:cxnSpLocks/>
          </p:cNvCxnSpPr>
          <p:nvPr/>
        </p:nvCxnSpPr>
        <p:spPr>
          <a:xfrm>
            <a:off x="5756511" y="1625616"/>
            <a:ext cx="329965" cy="809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8AEC67D-66C8-8F4A-9376-6F9F4FD41707}"/>
              </a:ext>
            </a:extLst>
          </p:cNvPr>
          <p:cNvCxnSpPr>
            <a:stCxn id="19" idx="2"/>
          </p:cNvCxnSpPr>
          <p:nvPr/>
        </p:nvCxnSpPr>
        <p:spPr>
          <a:xfrm flipH="1">
            <a:off x="6846608" y="1648699"/>
            <a:ext cx="248913" cy="786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3F5C14-60CA-1941-A36D-E201DB7C0A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C60FECD-3F73-834A-8338-E398591ED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2437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501A28F-D9BC-3444-B839-1C0D2C00EA59}"/>
              </a:ext>
            </a:extLst>
          </p:cNvPr>
          <p:cNvSpPr/>
          <p:nvPr/>
        </p:nvSpPr>
        <p:spPr>
          <a:xfrm>
            <a:off x="1220056" y="1628508"/>
            <a:ext cx="6703888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>
                <a:latin typeface="Courier New" panose="02070309020205020404" pitchFamily="49" charset="0"/>
              </a:rPr>
              <a:t>interface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r>
              <a:rPr lang="en-GB" sz="1350" dirty="0">
                <a:latin typeface="Courier New" panose="02070309020205020404" pitchFamily="49" charset="0"/>
              </a:rPr>
              <a:t> 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{ 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rgbClr val="021994"/>
                </a:solidFill>
                <a:latin typeface="Courier New" panose="02070309020205020404" pitchFamily="49" charset="0"/>
              </a:rPr>
              <a:t>getName</a:t>
            </a:r>
            <a:r>
              <a:rPr lang="en-GB" sz="1350" dirty="0">
                <a:latin typeface="Courier New" panose="02070309020205020404" pitchFamily="49" charset="0"/>
              </a:rPr>
              <a:t>(): </a:t>
            </a:r>
            <a:r>
              <a:rPr lang="en-GB" sz="1350" dirty="0">
                <a:solidFill>
                  <a:srgbClr val="006DBC"/>
                </a:solidFill>
                <a:latin typeface="Courier New" panose="02070309020205020404" pitchFamily="49" charset="0"/>
              </a:rPr>
              <a:t>string</a:t>
            </a:r>
            <a:r>
              <a:rPr lang="en-GB" sz="1350" dirty="0">
                <a:latin typeface="Courier New" panose="02070309020205020404" pitchFamily="49" charset="0"/>
              </a:rPr>
              <a:t>; 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rgbClr val="021994"/>
                </a:solidFill>
                <a:latin typeface="Courier New" panose="02070309020205020404" pitchFamily="49" charset="0"/>
              </a:rPr>
              <a:t>setName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dirty="0">
                <a:solidFill>
                  <a:srgbClr val="006DBC"/>
                </a:solidFill>
                <a:latin typeface="Courier New" panose="02070309020205020404" pitchFamily="49" charset="0"/>
              </a:rPr>
              <a:t>string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$name</a:t>
            </a:r>
            <a:r>
              <a:rPr lang="en-GB" sz="1350" dirty="0">
                <a:latin typeface="Courier New" panose="02070309020205020404" pitchFamily="49" charset="0"/>
              </a:rPr>
              <a:t>): void;</a:t>
            </a:r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rgbClr val="021994"/>
                </a:solidFill>
                <a:latin typeface="Courier New" panose="02070309020205020404" pitchFamily="49" charset="0"/>
              </a:rPr>
              <a:t>getDescription</a:t>
            </a:r>
            <a:r>
              <a:rPr lang="en-GB" sz="1350" dirty="0">
                <a:latin typeface="Courier New" panose="02070309020205020404" pitchFamily="49" charset="0"/>
              </a:rPr>
              <a:t>(): </a:t>
            </a:r>
            <a:r>
              <a:rPr lang="en-GB" sz="1350" dirty="0">
                <a:solidFill>
                  <a:srgbClr val="006DBC"/>
                </a:solidFill>
                <a:latin typeface="Courier New" panose="02070309020205020404" pitchFamily="49" charset="0"/>
              </a:rPr>
              <a:t>string</a:t>
            </a:r>
            <a:r>
              <a:rPr lang="en-GB" sz="1350" dirty="0">
                <a:latin typeface="Courier New" panose="02070309020205020404" pitchFamily="49" charset="0"/>
              </a:rPr>
              <a:t>; 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rgbClr val="021994"/>
                </a:solidFill>
                <a:latin typeface="Courier New" panose="02070309020205020404" pitchFamily="49" charset="0"/>
              </a:rPr>
              <a:t>setDescription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dirty="0">
                <a:solidFill>
                  <a:srgbClr val="006DBC"/>
                </a:solidFill>
                <a:latin typeface="Courier New" panose="02070309020205020404" pitchFamily="49" charset="0"/>
              </a:rPr>
              <a:t>string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$description</a:t>
            </a:r>
            <a:r>
              <a:rPr lang="en-GB" sz="1350" dirty="0">
                <a:latin typeface="Courier New" panose="02070309020205020404" pitchFamily="49" charset="0"/>
              </a:rPr>
              <a:t>): void;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rgbClr val="021994"/>
                </a:solidFill>
                <a:latin typeface="Courier New" panose="02070309020205020404" pitchFamily="49" charset="0"/>
              </a:rPr>
              <a:t>getLocation</a:t>
            </a:r>
            <a:r>
              <a:rPr lang="en-GB" sz="1350" dirty="0">
                <a:latin typeface="Courier New" panose="02070309020205020404" pitchFamily="49" charset="0"/>
              </a:rPr>
              <a:t>(): </a:t>
            </a:r>
            <a:r>
              <a:rPr lang="en-GB" sz="1350" dirty="0">
                <a:solidFill>
                  <a:srgbClr val="006DBC"/>
                </a:solidFill>
                <a:latin typeface="Courier New" panose="02070309020205020404" pitchFamily="49" charset="0"/>
              </a:rPr>
              <a:t>string</a:t>
            </a:r>
            <a:r>
              <a:rPr lang="en-GB" sz="1350" dirty="0">
                <a:latin typeface="Courier New" panose="02070309020205020404" pitchFamily="49" charset="0"/>
              </a:rPr>
              <a:t>; 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rgbClr val="021994"/>
                </a:solidFill>
                <a:latin typeface="Courier New" panose="02070309020205020404" pitchFamily="49" charset="0"/>
              </a:rPr>
              <a:t>setLocation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dirty="0">
                <a:solidFill>
                  <a:srgbClr val="006DBC"/>
                </a:solidFill>
                <a:latin typeface="Courier New" panose="02070309020205020404" pitchFamily="49" charset="0"/>
              </a:rPr>
              <a:t>string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$location</a:t>
            </a:r>
            <a:r>
              <a:rPr lang="en-GB" sz="1350" dirty="0">
                <a:latin typeface="Courier New" panose="02070309020205020404" pitchFamily="49" charset="0"/>
              </a:rPr>
              <a:t>): void;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rgbClr val="021994"/>
                </a:solidFill>
                <a:latin typeface="Courier New" panose="02070309020205020404" pitchFamily="49" charset="0"/>
              </a:rPr>
              <a:t>getStartTime</a:t>
            </a:r>
            <a:r>
              <a:rPr lang="en-GB" sz="1350" dirty="0">
                <a:latin typeface="Courier New" panose="02070309020205020404" pitchFamily="49" charset="0"/>
              </a:rPr>
              <a:t>(): \</a:t>
            </a:r>
            <a:r>
              <a:rPr lang="en-GB" sz="1350" dirty="0" err="1">
                <a:latin typeface="Courier New" panose="02070309020205020404" pitchFamily="49" charset="0"/>
              </a:rPr>
              <a:t>DateTime</a:t>
            </a:r>
            <a:r>
              <a:rPr lang="en-GB" sz="1350" dirty="0">
                <a:latin typeface="Courier New" panose="02070309020205020404" pitchFamily="49" charset="0"/>
              </a:rPr>
              <a:t>; 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rgbClr val="021994"/>
                </a:solidFill>
                <a:latin typeface="Courier New" panose="02070309020205020404" pitchFamily="49" charset="0"/>
              </a:rPr>
              <a:t>setStartTime</a:t>
            </a:r>
            <a:r>
              <a:rPr lang="en-GB" sz="1350" dirty="0">
                <a:latin typeface="Courier New" panose="02070309020205020404" pitchFamily="49" charset="0"/>
              </a:rPr>
              <a:t>(\</a:t>
            </a:r>
            <a:r>
              <a:rPr lang="en-GB" sz="1350" dirty="0" err="1">
                <a:latin typeface="Courier New" panose="02070309020205020404" pitchFamily="49" charset="0"/>
              </a:rPr>
              <a:t>DateTime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</a:t>
            </a:r>
            <a:r>
              <a:rPr lang="en-GB" sz="1350" b="1" dirty="0" err="1">
                <a:latin typeface="Courier New" panose="02070309020205020404" pitchFamily="49" charset="0"/>
              </a:rPr>
              <a:t>startTime</a:t>
            </a:r>
            <a:r>
              <a:rPr lang="en-GB" sz="1350" dirty="0">
                <a:latin typeface="Courier New" panose="02070309020205020404" pitchFamily="49" charset="0"/>
              </a:rPr>
              <a:t>): void; </a:t>
            </a:r>
          </a:p>
          <a:p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rgbClr val="021994"/>
                </a:solidFill>
                <a:latin typeface="Courier New" panose="02070309020205020404" pitchFamily="49" charset="0"/>
              </a:rPr>
              <a:t>getEndTime</a:t>
            </a:r>
            <a:r>
              <a:rPr lang="en-GB" sz="1350" dirty="0">
                <a:latin typeface="Courier New" panose="02070309020205020404" pitchFamily="49" charset="0"/>
              </a:rPr>
              <a:t>(): \</a:t>
            </a:r>
            <a:r>
              <a:rPr lang="en-GB" sz="1350" dirty="0" err="1">
                <a:latin typeface="Courier New" panose="02070309020205020404" pitchFamily="49" charset="0"/>
              </a:rPr>
              <a:t>DateTime</a:t>
            </a:r>
            <a:r>
              <a:rPr lang="en-GB" sz="1350" dirty="0">
                <a:latin typeface="Courier New" panose="02070309020205020404" pitchFamily="49" charset="0"/>
              </a:rPr>
              <a:t>; 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rgbClr val="021994"/>
                </a:solidFill>
                <a:latin typeface="Courier New" panose="02070309020205020404" pitchFamily="49" charset="0"/>
              </a:rPr>
              <a:t>setEndTime</a:t>
            </a:r>
            <a:r>
              <a:rPr lang="en-GB" sz="1350" dirty="0">
                <a:latin typeface="Courier New" panose="02070309020205020404" pitchFamily="49" charset="0"/>
              </a:rPr>
              <a:t>(\</a:t>
            </a:r>
            <a:r>
              <a:rPr lang="en-GB" sz="1350" dirty="0" err="1">
                <a:latin typeface="Courier New" panose="02070309020205020404" pitchFamily="49" charset="0"/>
              </a:rPr>
              <a:t>DateTime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</a:t>
            </a:r>
            <a:r>
              <a:rPr lang="en-GB" sz="1350" b="1" dirty="0" err="1">
                <a:latin typeface="Courier New" panose="02070309020205020404" pitchFamily="49" charset="0"/>
              </a:rPr>
              <a:t>endTime</a:t>
            </a:r>
            <a:r>
              <a:rPr lang="en-GB" sz="1350" dirty="0">
                <a:latin typeface="Courier New" panose="02070309020205020404" pitchFamily="49" charset="0"/>
              </a:rPr>
              <a:t>): void; 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37A980-6312-4A4C-ADAD-C9023EA7A6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A1BFD90-5706-394A-A138-42E1F06CE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93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E30C1-961F-7142-9622-E9BA5EF9B29F}"/>
              </a:ext>
            </a:extLst>
          </p:cNvPr>
          <p:cNvSpPr/>
          <p:nvPr/>
        </p:nvSpPr>
        <p:spPr>
          <a:xfrm>
            <a:off x="2158093" y="1005260"/>
            <a:ext cx="4827814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>
                <a:latin typeface="Courier New" panose="02070309020205020404" pitchFamily="49" charset="0"/>
              </a:rPr>
              <a:t>use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latin typeface="Courier New" panose="02070309020205020404" pitchFamily="49" charset="0"/>
              </a:rPr>
              <a:t>PirateRum</a:t>
            </a:r>
            <a:r>
              <a:rPr lang="en-GB" sz="1350" dirty="0">
                <a:latin typeface="Courier New" panose="02070309020205020404" pitchFamily="49" charset="0"/>
              </a:rPr>
              <a:t>\Events\</a:t>
            </a:r>
            <a:r>
              <a:rPr lang="en-GB" sz="1350" dirty="0" err="1">
                <a:latin typeface="Courier New" panose="02070309020205020404" pitchFamily="49" charset="0"/>
              </a:rPr>
              <a:t>Api</a:t>
            </a:r>
            <a:r>
              <a:rPr lang="en-GB" sz="1350" dirty="0">
                <a:latin typeface="Courier New" panose="02070309020205020404" pitchFamily="49" charset="0"/>
              </a:rPr>
              <a:t>\Data\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</a:p>
          <a:p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b="1" dirty="0">
                <a:latin typeface="Courier New" panose="02070309020205020404" pitchFamily="49" charset="0"/>
              </a:rPr>
              <a:t>class</a:t>
            </a:r>
            <a:r>
              <a:rPr lang="en-GB" sz="1350" dirty="0">
                <a:latin typeface="Courier New" panose="02070309020205020404" pitchFamily="49" charset="0"/>
              </a:rPr>
              <a:t> Event </a:t>
            </a:r>
            <a:r>
              <a:rPr lang="en-GB" sz="1350" b="1" dirty="0">
                <a:latin typeface="Courier New" panose="02070309020205020404" pitchFamily="49" charset="0"/>
              </a:rPr>
              <a:t>implements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{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/**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var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string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*/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protected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$name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</a:p>
          <a:p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/**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var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string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*/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protected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$description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/**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var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string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*/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protected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$location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</a:p>
          <a:p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// ... getters/setters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99F407-4FEE-AC44-B9FF-7CDDF2A15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E34A34-B561-354F-88EC-3BA9035C57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1449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91A0D9C-AD5B-9F4A-93A3-8BF6B2E502B2}"/>
              </a:ext>
            </a:extLst>
          </p:cNvPr>
          <p:cNvSpPr/>
          <p:nvPr/>
        </p:nvSpPr>
        <p:spPr>
          <a:xfrm>
            <a:off x="1212351" y="2355630"/>
            <a:ext cx="671929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>
                <a:latin typeface="Courier New" panose="02070309020205020404" pitchFamily="49" charset="0"/>
              </a:rPr>
              <a:t>use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latin typeface="Courier New" panose="02070309020205020404" pitchFamily="49" charset="0"/>
              </a:rPr>
              <a:t>PirateRum</a:t>
            </a:r>
            <a:r>
              <a:rPr lang="en-GB" sz="1350" dirty="0">
                <a:latin typeface="Courier New" panose="02070309020205020404" pitchFamily="49" charset="0"/>
              </a:rPr>
              <a:t>\Events\</a:t>
            </a:r>
            <a:r>
              <a:rPr lang="en-GB" sz="1350" dirty="0" err="1">
                <a:latin typeface="Courier New" panose="02070309020205020404" pitchFamily="49" charset="0"/>
              </a:rPr>
              <a:t>Api</a:t>
            </a:r>
            <a:r>
              <a:rPr lang="en-GB" sz="1350" dirty="0">
                <a:latin typeface="Courier New" panose="02070309020205020404" pitchFamily="49" charset="0"/>
              </a:rPr>
              <a:t>\Data\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</a:p>
          <a:p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b="1" dirty="0">
                <a:latin typeface="Courier New" panose="02070309020205020404" pitchFamily="49" charset="0"/>
              </a:rPr>
              <a:t>interface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latin typeface="Courier New" panose="02070309020205020404" pitchFamily="49" charset="0"/>
              </a:rPr>
              <a:t>EventRepositoryInterface</a:t>
            </a:r>
            <a:r>
              <a:rPr lang="en-GB" sz="1350" dirty="0">
                <a:latin typeface="Courier New" panose="02070309020205020404" pitchFamily="49" charset="0"/>
              </a:rPr>
              <a:t> 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{ 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>
                <a:solidFill>
                  <a:srgbClr val="021994"/>
                </a:solidFill>
                <a:latin typeface="Courier New" panose="02070309020205020404" pitchFamily="49" charset="0"/>
              </a:rPr>
              <a:t>save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): void; 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   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rgbClr val="021994"/>
                </a:solidFill>
                <a:latin typeface="Courier New" panose="02070309020205020404" pitchFamily="49" charset="0"/>
              </a:rPr>
              <a:t>getById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dirty="0" err="1">
                <a:solidFill>
                  <a:srgbClr val="006DBC"/>
                </a:solidFill>
                <a:latin typeface="Courier New" panose="02070309020205020404" pitchFamily="49" charset="0"/>
              </a:rPr>
              <a:t>int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</a:t>
            </a:r>
            <a:r>
              <a:rPr lang="en-GB" sz="1350" b="1" dirty="0" err="1">
                <a:latin typeface="Courier New" panose="02070309020205020404" pitchFamily="49" charset="0"/>
              </a:rPr>
              <a:t>eventId</a:t>
            </a:r>
            <a:r>
              <a:rPr lang="en-GB" sz="1350" dirty="0">
                <a:latin typeface="Courier New" panose="02070309020205020404" pitchFamily="49" charset="0"/>
              </a:rPr>
              <a:t>): 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>
                <a:solidFill>
                  <a:srgbClr val="021994"/>
                </a:solidFill>
                <a:latin typeface="Courier New" panose="02070309020205020404" pitchFamily="49" charset="0"/>
              </a:rPr>
              <a:t>delete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): void;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E4036A-3040-3340-8391-E4F2BA000A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5554C92-B1BB-184A-9AA3-2711AD3FF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140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531BB883-1762-574F-88DD-FE988DDE6C67}"/>
              </a:ext>
            </a:extLst>
          </p:cNvPr>
          <p:cNvSpPr/>
          <p:nvPr/>
        </p:nvSpPr>
        <p:spPr>
          <a:xfrm>
            <a:off x="2906137" y="2667253"/>
            <a:ext cx="4029683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// ...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b="1" dirty="0">
                <a:latin typeface="Courier New" panose="02070309020205020404" pitchFamily="49" charset="0"/>
              </a:rPr>
              <a:t>$</a:t>
            </a:r>
            <a:r>
              <a:rPr lang="en-GB" sz="1350" b="1" dirty="0" err="1">
                <a:latin typeface="Courier New" panose="02070309020205020404" pitchFamily="49" charset="0"/>
              </a:rPr>
              <a:t>eventRepository</a:t>
            </a:r>
            <a:r>
              <a:rPr lang="en-GB" sz="1350" b="1" dirty="0">
                <a:latin typeface="Courier New" panose="02070309020205020404" pitchFamily="49" charset="0"/>
              </a:rPr>
              <a:t>-&gt;save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);</a:t>
            </a:r>
          </a:p>
          <a:p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// ...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A04C7E-DAF3-2148-B1E5-82A39C922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10BE23-FF53-1540-B161-152D480E93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1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5E866-78B7-4247-AD56-EB4F0A421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far so good…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49963D-8A0B-0B4F-B6D8-9B19348BD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Repositories</a:t>
            </a:r>
            <a:r>
              <a:rPr lang="en-US" dirty="0"/>
              <a:t> allow the </a:t>
            </a:r>
            <a:r>
              <a:rPr lang="en-US" b="1" dirty="0"/>
              <a:t>abstraction between the domain and the implementation detail </a:t>
            </a:r>
            <a:r>
              <a:rPr lang="en-US" dirty="0"/>
              <a:t>of persistence. </a:t>
            </a:r>
          </a:p>
          <a:p>
            <a:endParaRPr lang="en-US" dirty="0"/>
          </a:p>
          <a:p>
            <a:r>
              <a:rPr lang="en-US" dirty="0"/>
              <a:t>They make the object </a:t>
            </a:r>
            <a:r>
              <a:rPr lang="en-US" b="1" dirty="0"/>
              <a:t>re-usable</a:t>
            </a:r>
            <a:r>
              <a:rPr lang="en-US" dirty="0"/>
              <a:t> and </a:t>
            </a:r>
            <a:r>
              <a:rPr lang="en-US" b="1" dirty="0"/>
              <a:t>separate out concerns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b="1" dirty="0"/>
              <a:t>Interfaces</a:t>
            </a:r>
            <a:r>
              <a:rPr lang="en-US" dirty="0"/>
              <a:t> allow proper </a:t>
            </a:r>
            <a:r>
              <a:rPr lang="en-US" b="1" dirty="0"/>
              <a:t>typing hinting</a:t>
            </a:r>
            <a:r>
              <a:rPr lang="en-US" dirty="0"/>
              <a:t> and</a:t>
            </a:r>
            <a:r>
              <a:rPr lang="en-US" b="1" dirty="0"/>
              <a:t> much easier testing.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1FD359-B913-614C-B75E-122A39079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56E583-AEE4-2B42-B5E1-D467546CF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02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70EBA-187A-A74C-BB9E-A98E87A3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Now we need to persist the data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30A9-E698-0443-978E-017E8750F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Magento 1 used </a:t>
            </a:r>
            <a:r>
              <a:rPr lang="en-US" b="1" dirty="0"/>
              <a:t>Resource Models</a:t>
            </a:r>
          </a:p>
          <a:p>
            <a:endParaRPr lang="en-US" b="1" dirty="0"/>
          </a:p>
          <a:p>
            <a:r>
              <a:rPr lang="en-US" dirty="0"/>
              <a:t>They read the columns from the appropriate database table.</a:t>
            </a:r>
          </a:p>
          <a:p>
            <a:endParaRPr lang="en-US" dirty="0"/>
          </a:p>
          <a:p>
            <a:r>
              <a:rPr lang="en-US" dirty="0"/>
              <a:t>Those keys would be used to pull the data from the </a:t>
            </a:r>
            <a:r>
              <a:rPr lang="en-US" b="1" dirty="0"/>
              <a:t>Model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592AFC-514F-384B-84CA-D6AA932AE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344767A-0140-6247-A2F7-16E135CF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5631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70EBA-187A-A74C-BB9E-A98E87A3B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are our options in Magento 2?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5730A9-E698-0443-978E-017E8750F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Still Resource Models.</a:t>
            </a:r>
          </a:p>
          <a:p>
            <a:endParaRPr lang="en-US" b="1" dirty="0"/>
          </a:p>
          <a:p>
            <a:r>
              <a:rPr lang="en-US" dirty="0"/>
              <a:t>Repository should delegate to </a:t>
            </a:r>
            <a:r>
              <a:rPr lang="en-US" b="1" dirty="0"/>
              <a:t>Resource Model </a:t>
            </a:r>
            <a:r>
              <a:rPr lang="en-US" dirty="0"/>
              <a:t>for persistence</a:t>
            </a:r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966488-90BF-FD4C-87D7-96CD0819E3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15C223-3458-D642-8307-5FDFB6D22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224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39F3A-D93C-F24A-9010-8EAEDCEB6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quick about 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A21D8F-2CBA-034C-ABA5-84DC5E221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5486400" cy="3263504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Matthew Haworth</a:t>
            </a:r>
            <a:br>
              <a:rPr lang="en-GB" dirty="0"/>
            </a:br>
            <a:r>
              <a:rPr lang="en-GB" i="1" dirty="0"/>
              <a:t>Magento Consultant at Warner Music Group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Twitter:   @</a:t>
            </a:r>
            <a:r>
              <a:rPr lang="en-GB" dirty="0" err="1"/>
              <a:t>matthewhaworth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LinkedIn: </a:t>
            </a:r>
            <a:r>
              <a:rPr lang="en-GB" dirty="0" err="1"/>
              <a:t>matthewhaworth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9B5A1-FB0A-5644-8CFE-F50D669DF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BF75BA-D193-EE4B-AAF5-5742DB612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2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27FA90-778D-2E47-A453-A9D55D51B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290" y="1275777"/>
            <a:ext cx="2400061" cy="25824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89367A5-2A3B-3049-AFF0-6DA2EB2E6B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582" y="4423172"/>
            <a:ext cx="1895475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318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790291-6DEE-5349-A06E-E7535EEF741D}"/>
              </a:ext>
            </a:extLst>
          </p:cNvPr>
          <p:cNvSpPr/>
          <p:nvPr/>
        </p:nvSpPr>
        <p:spPr>
          <a:xfrm>
            <a:off x="621355" y="1628508"/>
            <a:ext cx="7901291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use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PirateRum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\Events\Model\</a:t>
            </a:r>
            <a:r>
              <a:rPr lang="en-GB" sz="135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ResourceModel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\Event </a:t>
            </a:r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as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EventResourceModel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;</a:t>
            </a:r>
          </a:p>
          <a:p>
            <a:endParaRPr lang="en-GB" sz="135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class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GB" sz="1350" b="1" dirty="0" err="1">
                <a:latin typeface="Courier New" panose="02070309020205020404" pitchFamily="49" charset="0"/>
              </a:rPr>
              <a:t>EventRepository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implements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EventRepositoryInterface</a:t>
            </a:r>
            <a:endParaRPr lang="en-GB" sz="135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private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$</a:t>
            </a:r>
            <a:r>
              <a:rPr lang="en-GB" sz="135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eventResourceModel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;</a:t>
            </a:r>
          </a:p>
          <a:p>
            <a:endParaRPr lang="en-GB" sz="135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__construct(</a:t>
            </a:r>
            <a:r>
              <a:rPr lang="en-GB" sz="135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EventResourceModel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$</a:t>
            </a:r>
            <a:r>
              <a:rPr lang="en-GB" sz="135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eventResourceModel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    {</a:t>
            </a: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$this-&gt;</a:t>
            </a:r>
            <a:r>
              <a:rPr lang="en-GB" sz="135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eventResourceModel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= </a:t>
            </a:r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$</a:t>
            </a:r>
            <a:r>
              <a:rPr lang="en-GB" sz="135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eventResourceModel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    }</a:t>
            </a:r>
          </a:p>
          <a:p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>
                <a:solidFill>
                  <a:srgbClr val="021994"/>
                </a:solidFill>
                <a:latin typeface="Courier New" panose="02070309020205020404" pitchFamily="49" charset="0"/>
              </a:rPr>
              <a:t>save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)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{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$this-&gt;</a:t>
            </a:r>
            <a:r>
              <a:rPr lang="en-GB" sz="1350" b="1" dirty="0" err="1">
                <a:latin typeface="Courier New" panose="02070309020205020404" pitchFamily="49" charset="0"/>
              </a:rPr>
              <a:t>eventResourceModel</a:t>
            </a:r>
            <a:r>
              <a:rPr lang="en-GB" sz="1350" b="1" dirty="0">
                <a:latin typeface="Courier New" panose="02070309020205020404" pitchFamily="49" charset="0"/>
              </a:rPr>
              <a:t>-&gt;save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);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}</a:t>
            </a:r>
          </a:p>
          <a:p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    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// ...</a:t>
            </a: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}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F253A81-7F10-324E-AB1E-0D32BA5E5D25}"/>
              </a:ext>
            </a:extLst>
          </p:cNvPr>
          <p:cNvCxnSpPr>
            <a:cxnSpLocks/>
          </p:cNvCxnSpPr>
          <p:nvPr/>
        </p:nvCxnSpPr>
        <p:spPr>
          <a:xfrm flipV="1">
            <a:off x="3993776" y="4728468"/>
            <a:ext cx="423390" cy="582448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DE8CA-5BC3-4944-9E52-536A972E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51D0EF-B2DA-3347-9B0F-1658FE94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553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2790291-6DEE-5349-A06E-E7535EEF741D}"/>
              </a:ext>
            </a:extLst>
          </p:cNvPr>
          <p:cNvSpPr/>
          <p:nvPr/>
        </p:nvSpPr>
        <p:spPr>
          <a:xfrm>
            <a:off x="621355" y="1628508"/>
            <a:ext cx="7901291" cy="40395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use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PirateRum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\Events\Model\</a:t>
            </a:r>
            <a:r>
              <a:rPr lang="en-GB" sz="135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ResourceModel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\Event </a:t>
            </a:r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as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EventResourceModel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;</a:t>
            </a:r>
          </a:p>
          <a:p>
            <a:endParaRPr lang="en-GB" sz="135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class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GB" sz="1350" b="1" dirty="0" err="1">
                <a:latin typeface="Courier New" panose="02070309020205020404" pitchFamily="49" charset="0"/>
              </a:rPr>
              <a:t>EventRepository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implements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EventRepositoryInterface</a:t>
            </a:r>
            <a:endParaRPr lang="en-GB" sz="135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{</a:t>
            </a: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private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$</a:t>
            </a:r>
            <a:r>
              <a:rPr lang="en-GB" sz="135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eventResourceModel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;</a:t>
            </a:r>
          </a:p>
          <a:p>
            <a:endParaRPr lang="en-GB" sz="1350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__construct(</a:t>
            </a:r>
            <a:r>
              <a:rPr lang="en-GB" sz="1350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EventResourceModel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</a:t>
            </a:r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$</a:t>
            </a:r>
            <a:r>
              <a:rPr lang="en-GB" sz="135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eventResourceModel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)</a:t>
            </a: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    {</a:t>
            </a: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$this-&gt;</a:t>
            </a:r>
            <a:r>
              <a:rPr lang="en-GB" sz="135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eventResourceModel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= </a:t>
            </a:r>
            <a:r>
              <a:rPr lang="en-GB" sz="135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$</a:t>
            </a:r>
            <a:r>
              <a:rPr lang="en-GB" sz="135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eventResourceModel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;</a:t>
            </a: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    }</a:t>
            </a:r>
          </a:p>
          <a:p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>
                <a:solidFill>
                  <a:srgbClr val="021994"/>
                </a:solidFill>
                <a:latin typeface="Courier New" panose="02070309020205020404" pitchFamily="49" charset="0"/>
              </a:rPr>
              <a:t>save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)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{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$this-&gt;</a:t>
            </a:r>
            <a:r>
              <a:rPr lang="en-GB" sz="1350" b="1" dirty="0" err="1">
                <a:latin typeface="Courier New" panose="02070309020205020404" pitchFamily="49" charset="0"/>
              </a:rPr>
              <a:t>eventResourceModel</a:t>
            </a:r>
            <a:r>
              <a:rPr lang="en-GB" sz="1350" b="1" dirty="0">
                <a:latin typeface="Courier New" panose="02070309020205020404" pitchFamily="49" charset="0"/>
              </a:rPr>
              <a:t>-&gt;save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);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}</a:t>
            </a:r>
          </a:p>
          <a:p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    </a:t>
            </a:r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// ...</a:t>
            </a: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}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1F253A81-7F10-324E-AB1E-0D32BA5E5D25}"/>
              </a:ext>
            </a:extLst>
          </p:cNvPr>
          <p:cNvCxnSpPr>
            <a:cxnSpLocks/>
          </p:cNvCxnSpPr>
          <p:nvPr/>
        </p:nvCxnSpPr>
        <p:spPr>
          <a:xfrm flipV="1">
            <a:off x="3993776" y="4728468"/>
            <a:ext cx="423390" cy="582448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DE8CA-5BC3-4944-9E52-536A972E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@</a:t>
            </a:r>
            <a:r>
              <a:rPr lang="en-US" dirty="0" err="1"/>
              <a:t>matthewhaworth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351D0EF-B2DA-3347-9B0F-1658FE94B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21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5584A72-83A6-6D4B-B122-385D90328E8B}"/>
              </a:ext>
            </a:extLst>
          </p:cNvPr>
          <p:cNvSpPr/>
          <p:nvPr/>
        </p:nvSpPr>
        <p:spPr>
          <a:xfrm>
            <a:off x="5738255" y="626123"/>
            <a:ext cx="1748395" cy="538609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4400" b="1" cap="none" spc="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227508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B5891B4-AA51-144B-A57C-D10931088965}"/>
              </a:ext>
            </a:extLst>
          </p:cNvPr>
          <p:cNvSpPr/>
          <p:nvPr/>
        </p:nvSpPr>
        <p:spPr>
          <a:xfrm>
            <a:off x="762000" y="1213009"/>
            <a:ext cx="7620000" cy="44550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>
                <a:latin typeface="Courier New" panose="02070309020205020404" pitchFamily="49" charset="0"/>
              </a:rPr>
              <a:t>abstract class </a:t>
            </a:r>
            <a:r>
              <a:rPr lang="en-GB" sz="1350" b="1" dirty="0" err="1">
                <a:latin typeface="Courier New" panose="02070309020205020404" pitchFamily="49" charset="0"/>
              </a:rPr>
              <a:t>AbstractDb</a:t>
            </a:r>
            <a:r>
              <a:rPr lang="en-GB" sz="1350" dirty="0">
                <a:latin typeface="Courier New" panose="02070309020205020404" pitchFamily="49" charset="0"/>
              </a:rPr>
              <a:t> extends </a:t>
            </a:r>
            <a:r>
              <a:rPr lang="en-GB" sz="1350" dirty="0" err="1">
                <a:latin typeface="Courier New" panose="02070309020205020404" pitchFamily="49" charset="0"/>
              </a:rPr>
              <a:t>AbstractResource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{</a:t>
            </a:r>
          </a:p>
          <a:p>
            <a:r>
              <a:rPr lang="en-GB" sz="1350" dirty="0">
                <a:solidFill>
                  <a:srgbClr val="000000"/>
                </a:solidFill>
                <a:latin typeface="Courier New" panose="02070309020205020404" pitchFamily="49" charset="0"/>
              </a:rPr>
              <a:t>    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// ... 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/**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Save object object data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param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\Magento\Framework\Model\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AbstractModel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$object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@return $this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SuppressWarnings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(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PHPMD.CyclomaticComplexity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)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@throws \Exception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@throws 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AlreadyExistsException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api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*/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public function </a:t>
            </a:r>
            <a:r>
              <a:rPr lang="en-GB" sz="1350" b="1" dirty="0">
                <a:solidFill>
                  <a:srgbClr val="021994"/>
                </a:solidFill>
                <a:latin typeface="Courier New" panose="02070309020205020404" pitchFamily="49" charset="0"/>
              </a:rPr>
              <a:t>save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b="1" dirty="0">
                <a:latin typeface="Courier New" panose="02070309020205020404" pitchFamily="49" charset="0"/>
              </a:rPr>
              <a:t>\Magento\Framework\Model\</a:t>
            </a:r>
            <a:r>
              <a:rPr lang="en-GB" sz="1350" b="1" dirty="0" err="1">
                <a:latin typeface="Courier New" panose="02070309020205020404" pitchFamily="49" charset="0"/>
              </a:rPr>
              <a:t>AbstractModel</a:t>
            </a:r>
            <a:r>
              <a:rPr lang="en-GB" sz="1350" b="1" dirty="0">
                <a:latin typeface="Courier New" panose="02070309020205020404" pitchFamily="49" charset="0"/>
              </a:rPr>
              <a:t> $object</a:t>
            </a:r>
            <a:r>
              <a:rPr lang="en-GB" sz="1350" dirty="0">
                <a:latin typeface="Courier New" panose="02070309020205020404" pitchFamily="49" charset="0"/>
              </a:rPr>
              <a:t>)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{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// ...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}  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</a:t>
            </a:r>
          </a:p>
          <a:p>
            <a:r>
              <a:rPr lang="en-GB" sz="1350" dirty="0">
                <a:solidFill>
                  <a:srgbClr val="000000"/>
                </a:solidFill>
                <a:latin typeface="Courier New" panose="02070309020205020404" pitchFamily="49" charset="0"/>
              </a:rPr>
              <a:t>    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// ...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}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871C6EA-7047-4B44-ABC7-62D803D1BFB5}"/>
              </a:ext>
            </a:extLst>
          </p:cNvPr>
          <p:cNvCxnSpPr>
            <a:cxnSpLocks/>
          </p:cNvCxnSpPr>
          <p:nvPr/>
        </p:nvCxnSpPr>
        <p:spPr>
          <a:xfrm flipV="1">
            <a:off x="6115050" y="4384224"/>
            <a:ext cx="383722" cy="724986"/>
          </a:xfrm>
          <a:prstGeom prst="straightConnector1">
            <a:avLst/>
          </a:prstGeom>
          <a:ln w="34925"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E4119A-1877-5741-BBAF-432FEE7EA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B3B73F-9D87-6A41-ACC5-811827328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380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0BE30C1-961F-7142-9622-E9BA5EF9B29F}"/>
              </a:ext>
            </a:extLst>
          </p:cNvPr>
          <p:cNvSpPr/>
          <p:nvPr/>
        </p:nvSpPr>
        <p:spPr>
          <a:xfrm>
            <a:off x="2158093" y="1005260"/>
            <a:ext cx="4827814" cy="487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>
                <a:latin typeface="Courier New" panose="02070309020205020404" pitchFamily="49" charset="0"/>
              </a:rPr>
              <a:t>use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latin typeface="Courier New" panose="02070309020205020404" pitchFamily="49" charset="0"/>
              </a:rPr>
              <a:t>PirateRum</a:t>
            </a:r>
            <a:r>
              <a:rPr lang="en-GB" sz="1350" dirty="0">
                <a:latin typeface="Courier New" panose="02070309020205020404" pitchFamily="49" charset="0"/>
              </a:rPr>
              <a:t>\Events\</a:t>
            </a:r>
            <a:r>
              <a:rPr lang="en-GB" sz="1350" dirty="0" err="1">
                <a:latin typeface="Courier New" panose="02070309020205020404" pitchFamily="49" charset="0"/>
              </a:rPr>
              <a:t>Api</a:t>
            </a:r>
            <a:r>
              <a:rPr lang="en-GB" sz="1350" dirty="0">
                <a:latin typeface="Courier New" panose="02070309020205020404" pitchFamily="49" charset="0"/>
              </a:rPr>
              <a:t>\Data\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</a:p>
          <a:p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b="1" dirty="0">
                <a:latin typeface="Courier New" panose="02070309020205020404" pitchFamily="49" charset="0"/>
              </a:rPr>
              <a:t>class</a:t>
            </a:r>
            <a:r>
              <a:rPr lang="en-GB" sz="1350" dirty="0">
                <a:latin typeface="Courier New" panose="02070309020205020404" pitchFamily="49" charset="0"/>
              </a:rPr>
              <a:t> Event </a:t>
            </a:r>
            <a:r>
              <a:rPr lang="en-GB" sz="1350" b="1" dirty="0">
                <a:latin typeface="Courier New" panose="02070309020205020404" pitchFamily="49" charset="0"/>
              </a:rPr>
              <a:t>implements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{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/**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var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string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*/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protected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$name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</a:p>
          <a:p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/**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var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string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*/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protected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$description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/**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var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string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*/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protected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$location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</a:p>
          <a:p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// ... getters/setters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593ED1-0E12-C24A-A6FC-9A9E0F2DA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D7AE813-9C80-8C42-AADA-8DD40AB04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70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6870-AF54-104F-A221-CC873FA1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around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0CEC-4C04-784A-A294-3867F50F0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8254477" cy="192724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Two constraints:</a:t>
            </a:r>
            <a:br>
              <a:rPr lang="en-US" sz="2400" b="1" dirty="0"/>
            </a:br>
            <a:endParaRPr lang="en-US" sz="2400" b="1" dirty="0"/>
          </a:p>
          <a:p>
            <a:pPr lvl="1">
              <a:lnSpc>
                <a:spcPct val="120000"/>
              </a:lnSpc>
            </a:pPr>
            <a:r>
              <a:rPr lang="en-US" sz="2100" b="1" dirty="0"/>
              <a:t>We must implement the interface</a:t>
            </a:r>
            <a:r>
              <a:rPr lang="en-US" sz="2100" dirty="0"/>
              <a:t>, otherwise we lose aforementioned value.</a:t>
            </a:r>
            <a:br>
              <a:rPr lang="en-US" sz="2100" dirty="0"/>
            </a:br>
            <a:endParaRPr lang="en-US" sz="2100" dirty="0"/>
          </a:p>
          <a:p>
            <a:pPr lvl="1">
              <a:lnSpc>
                <a:spcPct val="120000"/>
              </a:lnSpc>
            </a:pPr>
            <a:r>
              <a:rPr lang="en-US" sz="2100" b="1" dirty="0"/>
              <a:t>We must map to abstract model</a:t>
            </a:r>
            <a:r>
              <a:rPr lang="en-US" sz="2100" dirty="0"/>
              <a:t>, otherwise we can’t save it.</a:t>
            </a:r>
          </a:p>
          <a:p>
            <a:pPr lvl="1">
              <a:lnSpc>
                <a:spcPct val="120000"/>
              </a:lnSpc>
            </a:pPr>
            <a:endParaRPr lang="en-US" sz="1800" dirty="0"/>
          </a:p>
          <a:p>
            <a:pPr lvl="1">
              <a:lnSpc>
                <a:spcPct val="120000"/>
              </a:lnSpc>
            </a:pPr>
            <a:endParaRPr lang="en-US" sz="1800" dirty="0"/>
          </a:p>
          <a:p>
            <a:pPr marL="0" indent="0" algn="ctr">
              <a:lnSpc>
                <a:spcPct val="120000"/>
              </a:lnSpc>
              <a:buNone/>
            </a:pPr>
            <a:endParaRPr lang="en-US" sz="24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D29AF-3279-0242-BC8E-A6D8A20B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9720E-F0CC-9F45-A7E5-F727B02A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3702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DC6870-AF54-104F-A221-CC873FA1D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around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00CEC-4C04-784A-A294-3867F50F0F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8254477" cy="1927242"/>
          </a:xfrm>
        </p:spPr>
        <p:txBody>
          <a:bodyPr>
            <a:normAutofit fontScale="85000" lnSpcReduction="1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2400" b="1" dirty="0"/>
              <a:t>Two constraints:</a:t>
            </a:r>
            <a:br>
              <a:rPr lang="en-US" sz="2400" b="1" dirty="0"/>
            </a:br>
            <a:endParaRPr lang="en-US" sz="2400" b="1" dirty="0"/>
          </a:p>
          <a:p>
            <a:pPr lvl="1">
              <a:lnSpc>
                <a:spcPct val="120000"/>
              </a:lnSpc>
            </a:pPr>
            <a:r>
              <a:rPr lang="en-US" sz="2100" b="1" dirty="0"/>
              <a:t>We must implement the interface</a:t>
            </a:r>
            <a:r>
              <a:rPr lang="en-US" sz="2100" dirty="0"/>
              <a:t>, otherwise we lose aforementioned value.</a:t>
            </a:r>
            <a:br>
              <a:rPr lang="en-US" sz="2100" dirty="0"/>
            </a:br>
            <a:endParaRPr lang="en-US" sz="2100" dirty="0"/>
          </a:p>
          <a:p>
            <a:pPr lvl="1">
              <a:lnSpc>
                <a:spcPct val="120000"/>
              </a:lnSpc>
            </a:pPr>
            <a:r>
              <a:rPr lang="en-US" sz="2100" b="1" dirty="0"/>
              <a:t>We must map to abstract model</a:t>
            </a:r>
            <a:r>
              <a:rPr lang="en-US" sz="2100" dirty="0"/>
              <a:t>, otherwise we can’t save it.</a:t>
            </a:r>
          </a:p>
          <a:p>
            <a:pPr lvl="1">
              <a:lnSpc>
                <a:spcPct val="120000"/>
              </a:lnSpc>
            </a:pPr>
            <a:endParaRPr lang="en-US" sz="1800" dirty="0"/>
          </a:p>
          <a:p>
            <a:pPr lvl="1">
              <a:lnSpc>
                <a:spcPct val="120000"/>
              </a:lnSpc>
            </a:pPr>
            <a:endParaRPr lang="en-US" sz="1800" dirty="0"/>
          </a:p>
          <a:p>
            <a:pPr marL="0" indent="0" algn="ctr">
              <a:lnSpc>
                <a:spcPct val="120000"/>
              </a:lnSpc>
              <a:buNone/>
            </a:pPr>
            <a:endParaRPr lang="en-US" sz="2400" b="1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1D29AF-3279-0242-BC8E-A6D8A20BA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69720E-F0CC-9F45-A7E5-F727B02A9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25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9599F0-76C6-CB4C-ACB4-E0D7833F3CBD}"/>
              </a:ext>
            </a:extLst>
          </p:cNvPr>
          <p:cNvSpPr txBox="1"/>
          <p:nvPr/>
        </p:nvSpPr>
        <p:spPr>
          <a:xfrm>
            <a:off x="3830899" y="5070365"/>
            <a:ext cx="14822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Let’s do both!</a:t>
            </a:r>
          </a:p>
        </p:txBody>
      </p:sp>
    </p:spTree>
    <p:extLst>
      <p:ext uri="{BB962C8B-B14F-4D97-AF65-F5344CB8AC3E}">
        <p14:creationId xmlns:p14="http://schemas.microsoft.com/office/powerpoint/2010/main" val="2861821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7775C-E130-4844-8C30-0E5877D2E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887F2F-D18D-6946-85EB-3CB25E3E91CE}"/>
              </a:ext>
            </a:extLst>
          </p:cNvPr>
          <p:cNvSpPr/>
          <p:nvPr/>
        </p:nvSpPr>
        <p:spPr>
          <a:xfrm>
            <a:off x="1647657" y="3605336"/>
            <a:ext cx="171015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Model &amp; Data Object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4CC1DC6-8C1B-2244-A2C7-327D36E7B0FC}"/>
              </a:ext>
            </a:extLst>
          </p:cNvPr>
          <p:cNvSpPr/>
          <p:nvPr/>
        </p:nvSpPr>
        <p:spPr>
          <a:xfrm>
            <a:off x="4734516" y="3611348"/>
            <a:ext cx="171015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Repository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4D51D7-CF05-D543-B7B1-511BB280AE2D}"/>
              </a:ext>
            </a:extLst>
          </p:cNvPr>
          <p:cNvSpPr/>
          <p:nvPr/>
        </p:nvSpPr>
        <p:spPr>
          <a:xfrm>
            <a:off x="6880172" y="3611348"/>
            <a:ext cx="171015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Resource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64E286-3534-3147-B064-7B4EFA16DEF0}"/>
              </a:ext>
            </a:extLst>
          </p:cNvPr>
          <p:cNvCxnSpPr>
            <a:cxnSpLocks/>
          </p:cNvCxnSpPr>
          <p:nvPr/>
        </p:nvCxnSpPr>
        <p:spPr>
          <a:xfrm>
            <a:off x="3345773" y="3778860"/>
            <a:ext cx="1376700" cy="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9DC3684-0C91-ED4F-BC29-BAB514EE308A}"/>
              </a:ext>
            </a:extLst>
          </p:cNvPr>
          <p:cNvSpPr txBox="1"/>
          <p:nvPr/>
        </p:nvSpPr>
        <p:spPr>
          <a:xfrm>
            <a:off x="3219318" y="4312971"/>
            <a:ext cx="18293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50" dirty="0"/>
              <a:t>2. Map to data object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EF50791-B741-5B4B-A59C-B14A385E65E4}"/>
              </a:ext>
            </a:extLst>
          </p:cNvPr>
          <p:cNvCxnSpPr/>
          <p:nvPr/>
        </p:nvCxnSpPr>
        <p:spPr>
          <a:xfrm>
            <a:off x="6444676" y="3954248"/>
            <a:ext cx="43549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454806F2-31A8-FD49-9F12-FC75665AB02F}"/>
              </a:ext>
            </a:extLst>
          </p:cNvPr>
          <p:cNvSpPr/>
          <p:nvPr/>
        </p:nvSpPr>
        <p:spPr>
          <a:xfrm>
            <a:off x="2733905" y="2311171"/>
            <a:ext cx="171015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Abstract Model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934CF17-703E-4540-AC7D-14F4B1EF45F5}"/>
              </a:ext>
            </a:extLst>
          </p:cNvPr>
          <p:cNvSpPr/>
          <p:nvPr/>
        </p:nvSpPr>
        <p:spPr>
          <a:xfrm>
            <a:off x="520609" y="2311171"/>
            <a:ext cx="171015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Data Interface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6B84BE94-3BBD-0043-AE9D-54C621E4E5E9}"/>
              </a:ext>
            </a:extLst>
          </p:cNvPr>
          <p:cNvCxnSpPr/>
          <p:nvPr/>
        </p:nvCxnSpPr>
        <p:spPr>
          <a:xfrm flipV="1">
            <a:off x="2521221" y="2996971"/>
            <a:ext cx="1067764" cy="614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308BE6F-66C8-C24B-AB64-81A6EB61548E}"/>
              </a:ext>
            </a:extLst>
          </p:cNvPr>
          <p:cNvCxnSpPr>
            <a:cxnSpLocks/>
            <a:endCxn id="18" idx="2"/>
          </p:cNvCxnSpPr>
          <p:nvPr/>
        </p:nvCxnSpPr>
        <p:spPr>
          <a:xfrm flipH="1" flipV="1">
            <a:off x="1375688" y="2996971"/>
            <a:ext cx="1145532" cy="614377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D72E693-B49B-E744-96D2-4D0CFF1FDE55}"/>
              </a:ext>
            </a:extLst>
          </p:cNvPr>
          <p:cNvSpPr txBox="1"/>
          <p:nvPr/>
        </p:nvSpPr>
        <p:spPr>
          <a:xfrm>
            <a:off x="765811" y="3122834"/>
            <a:ext cx="10198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implements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5D98DBA-56C5-CC4F-AED3-DDBE06FF021B}"/>
              </a:ext>
            </a:extLst>
          </p:cNvPr>
          <p:cNvSpPr txBox="1"/>
          <p:nvPr/>
        </p:nvSpPr>
        <p:spPr>
          <a:xfrm>
            <a:off x="3219318" y="3122834"/>
            <a:ext cx="73693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extends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FD23DB6D-4494-424F-A1E3-40FAD45CEB2B}"/>
              </a:ext>
            </a:extLst>
          </p:cNvPr>
          <p:cNvSpPr txBox="1"/>
          <p:nvPr/>
        </p:nvSpPr>
        <p:spPr>
          <a:xfrm>
            <a:off x="3358434" y="3499972"/>
            <a:ext cx="13887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350" dirty="0"/>
              <a:t>1. Submit to save</a:t>
            </a:r>
          </a:p>
        </p:txBody>
      </p: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3B5531AF-A3F8-5348-80DF-AD891155B533}"/>
              </a:ext>
            </a:extLst>
          </p:cNvPr>
          <p:cNvCxnSpPr>
            <a:cxnSpLocks/>
          </p:cNvCxnSpPr>
          <p:nvPr/>
        </p:nvCxnSpPr>
        <p:spPr>
          <a:xfrm>
            <a:off x="3357816" y="4167992"/>
            <a:ext cx="1376700" cy="6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11859675-94D3-5846-AC3F-107EEE865F6A}"/>
              </a:ext>
            </a:extLst>
          </p:cNvPr>
          <p:cNvCxnSpPr>
            <a:cxnSpLocks/>
          </p:cNvCxnSpPr>
          <p:nvPr/>
        </p:nvCxnSpPr>
        <p:spPr>
          <a:xfrm rot="10800000">
            <a:off x="3358108" y="4242011"/>
            <a:ext cx="1376700" cy="6012"/>
          </a:xfrm>
          <a:prstGeom prst="curvedConnector3">
            <a:avLst>
              <a:gd name="adj1" fmla="val 544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95">
            <a:extLst>
              <a:ext uri="{FF2B5EF4-FFF2-40B4-BE49-F238E27FC236}">
                <a16:creationId xmlns:a16="http://schemas.microsoft.com/office/drawing/2014/main" id="{BE31C1A9-5585-8745-A3B1-A373DEA796D9}"/>
              </a:ext>
            </a:extLst>
          </p:cNvPr>
          <p:cNvSpPr/>
          <p:nvPr/>
        </p:nvSpPr>
        <p:spPr>
          <a:xfrm>
            <a:off x="1591626" y="3676295"/>
            <a:ext cx="171015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Model &amp; Data Object</a:t>
            </a:r>
          </a:p>
        </p:txBody>
      </p:sp>
    </p:spTree>
    <p:extLst>
      <p:ext uri="{BB962C8B-B14F-4D97-AF65-F5344CB8AC3E}">
        <p14:creationId xmlns:p14="http://schemas.microsoft.com/office/powerpoint/2010/main" val="2759142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7186005-BDA5-334E-8700-1A0400795332}"/>
              </a:ext>
            </a:extLst>
          </p:cNvPr>
          <p:cNvSpPr/>
          <p:nvPr/>
        </p:nvSpPr>
        <p:spPr>
          <a:xfrm>
            <a:off x="1360714" y="901385"/>
            <a:ext cx="642257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>
                <a:latin typeface="Courier New" panose="02070309020205020404" pitchFamily="49" charset="0"/>
              </a:rPr>
              <a:t>use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latin typeface="Courier New" panose="02070309020205020404" pitchFamily="49" charset="0"/>
              </a:rPr>
              <a:t>PirateRum</a:t>
            </a:r>
            <a:r>
              <a:rPr lang="en-GB" sz="1350" dirty="0">
                <a:latin typeface="Courier New" panose="02070309020205020404" pitchFamily="49" charset="0"/>
              </a:rPr>
              <a:t>\Events\</a:t>
            </a:r>
            <a:r>
              <a:rPr lang="en-GB" sz="1350" dirty="0" err="1">
                <a:latin typeface="Courier New" panose="02070309020205020404" pitchFamily="49" charset="0"/>
              </a:rPr>
              <a:t>Api</a:t>
            </a:r>
            <a:r>
              <a:rPr lang="en-GB" sz="1350" dirty="0">
                <a:latin typeface="Courier New" panose="02070309020205020404" pitchFamily="49" charset="0"/>
              </a:rPr>
              <a:t>\Data\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</a:p>
          <a:p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b="1" dirty="0">
                <a:latin typeface="Courier New" panose="02070309020205020404" pitchFamily="49" charset="0"/>
              </a:rPr>
              <a:t>class</a:t>
            </a:r>
            <a:r>
              <a:rPr lang="en-GB" sz="1350" dirty="0">
                <a:latin typeface="Courier New" panose="02070309020205020404" pitchFamily="49" charset="0"/>
              </a:rPr>
              <a:t> Event </a:t>
            </a:r>
            <a:r>
              <a:rPr lang="en-GB" sz="1350" b="1" dirty="0">
                <a:latin typeface="Courier New" panose="02070309020205020404" pitchFamily="49" charset="0"/>
              </a:rPr>
              <a:t>extends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latin typeface="Courier New" panose="02070309020205020404" pitchFamily="49" charset="0"/>
              </a:rPr>
              <a:t>AbstractModel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implements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{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/**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var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string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*/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protected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$name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</a:p>
          <a:p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/**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var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string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*/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protected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$description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</a:p>
          <a:p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/**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var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string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*/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protected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$location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</a:p>
          <a:p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// ... getters/setters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6699D2-19E2-A847-8B55-FEA0001AA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391ED5-5E01-2C49-A787-1430FB44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803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02B818-D6B9-CE4A-9BD7-70F58A5F7BFA}"/>
              </a:ext>
            </a:extLst>
          </p:cNvPr>
          <p:cNvSpPr/>
          <p:nvPr/>
        </p:nvSpPr>
        <p:spPr>
          <a:xfrm>
            <a:off x="1187450" y="901385"/>
            <a:ext cx="67691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>
                <a:latin typeface="Courier New" panose="02070309020205020404" pitchFamily="49" charset="0"/>
              </a:rPr>
              <a:t>class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latin typeface="Courier New" panose="02070309020205020404" pitchFamily="49" charset="0"/>
              </a:rPr>
              <a:t>EventRepository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implements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latin typeface="Courier New" panose="02070309020205020404" pitchFamily="49" charset="0"/>
              </a:rPr>
              <a:t>EventRepositoryInterface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{</a:t>
            </a: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// ...</a:t>
            </a:r>
          </a:p>
          <a:p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/**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param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EventInterface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$event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@return 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EventInterface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*/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>
                <a:solidFill>
                  <a:srgbClr val="021994"/>
                </a:solidFill>
                <a:latin typeface="Courier New" panose="02070309020205020404" pitchFamily="49" charset="0"/>
              </a:rPr>
              <a:t>save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): 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{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 = </a:t>
            </a:r>
            <a:r>
              <a:rPr lang="en-GB" sz="1350" b="1" dirty="0">
                <a:latin typeface="Courier New" panose="02070309020205020404" pitchFamily="49" charset="0"/>
              </a:rPr>
              <a:t>$this-&gt;</a:t>
            </a:r>
            <a:r>
              <a:rPr lang="en-GB" sz="1350" b="1" dirty="0" err="1">
                <a:latin typeface="Courier New" panose="02070309020205020404" pitchFamily="49" charset="0"/>
              </a:rPr>
              <a:t>eventFactory</a:t>
            </a:r>
            <a:r>
              <a:rPr lang="en-GB" sz="1350" b="1" dirty="0">
                <a:latin typeface="Courier New" panose="02070309020205020404" pitchFamily="49" charset="0"/>
              </a:rPr>
              <a:t>-&gt;create</a:t>
            </a:r>
            <a:r>
              <a:rPr lang="en-GB" sz="1350" dirty="0">
                <a:latin typeface="Courier New" panose="02070309020205020404" pitchFamily="49" charset="0"/>
              </a:rPr>
              <a:t>();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setName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getName</a:t>
            </a:r>
            <a:r>
              <a:rPr lang="en-GB" sz="1350" dirty="0">
                <a:latin typeface="Courier New" panose="02070309020205020404" pitchFamily="49" charset="0"/>
              </a:rPr>
              <a:t>());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setDescription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getDescription</a:t>
            </a:r>
            <a:r>
              <a:rPr lang="en-GB" sz="1350" dirty="0">
                <a:latin typeface="Courier New" panose="02070309020205020404" pitchFamily="49" charset="0"/>
              </a:rPr>
              <a:t>());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setLocation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getLocation</a:t>
            </a:r>
            <a:r>
              <a:rPr lang="en-GB" sz="1350" dirty="0">
                <a:latin typeface="Courier New" panose="02070309020205020404" pitchFamily="49" charset="0"/>
              </a:rPr>
              <a:t>());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setStartTime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getStartTime</a:t>
            </a:r>
            <a:r>
              <a:rPr lang="en-GB" sz="1350" dirty="0">
                <a:latin typeface="Courier New" panose="02070309020205020404" pitchFamily="49" charset="0"/>
              </a:rPr>
              <a:t>());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setEndTime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getEndTime</a:t>
            </a:r>
            <a:r>
              <a:rPr lang="en-GB" sz="1350" dirty="0">
                <a:latin typeface="Courier New" panose="02070309020205020404" pitchFamily="49" charset="0"/>
              </a:rPr>
              <a:t>());</a:t>
            </a:r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$this-&gt;</a:t>
            </a:r>
            <a:r>
              <a:rPr lang="en-GB" sz="1350" b="1" dirty="0" err="1">
                <a:latin typeface="Courier New" panose="02070309020205020404" pitchFamily="49" charset="0"/>
              </a:rPr>
              <a:t>eventResourceModel</a:t>
            </a:r>
            <a:r>
              <a:rPr lang="en-GB" sz="1350" b="1" dirty="0">
                <a:latin typeface="Courier New" panose="02070309020205020404" pitchFamily="49" charset="0"/>
              </a:rPr>
              <a:t>-&gt;save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);</a:t>
            </a:r>
          </a:p>
          <a:p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return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}</a:t>
            </a:r>
          </a:p>
          <a:p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// ...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45EC493-E3F7-564A-9AF3-B64E01AAF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F08889D-3A85-D74A-A8F4-A05FA6DCD6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2490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0720-A11F-ED43-BDD9-605EEC14FD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931914"/>
            <a:ext cx="7886700" cy="994172"/>
          </a:xfrm>
        </p:spPr>
        <p:txBody>
          <a:bodyPr/>
          <a:lstStyle/>
          <a:p>
            <a:pPr algn="ctr"/>
            <a:r>
              <a:rPr lang="en-US" dirty="0"/>
              <a:t>Removing the problem entirely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A7036A-B246-0E4E-8353-403E0299E4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3D2B7E3-29A7-D94E-B68B-457CB51CA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46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DAA57-03CB-DC4E-9B22-F6DB8E69C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My first experience with Magento 2.0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DB4D5C-0F02-0846-A0E2-62363AE515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490218"/>
          </a:xfrm>
        </p:spPr>
        <p:txBody>
          <a:bodyPr>
            <a:normAutofit/>
          </a:bodyPr>
          <a:lstStyle/>
          <a:p>
            <a:r>
              <a:rPr lang="en-US" sz="2400" dirty="0"/>
              <a:t>Stayed in my comfort zone using old ‘Active Record’ façade</a:t>
            </a:r>
          </a:p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3A925-0120-404D-936C-D4840AE8F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14CC5C-2F71-704D-BAF4-AACC975AC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3</a:t>
            </a:fld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02459D-AB76-AA43-B017-C7428F91FEF4}"/>
              </a:ext>
            </a:extLst>
          </p:cNvPr>
          <p:cNvSpPr/>
          <p:nvPr/>
        </p:nvSpPr>
        <p:spPr>
          <a:xfrm>
            <a:off x="628650" y="2862828"/>
            <a:ext cx="738663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dirty="0">
                <a:solidFill>
                  <a:srgbClr val="001080"/>
                </a:solidFill>
                <a:latin typeface="Menlo" panose="020B0609030804020204" pitchFamily="49" charset="0"/>
              </a:rPr>
              <a:t>$product</a:t>
            </a:r>
            <a:r>
              <a:rPr lang="en-GB" sz="1350" dirty="0">
                <a:solidFill>
                  <a:srgbClr val="000000"/>
                </a:solidFill>
                <a:latin typeface="Menlo" panose="020B0609030804020204" pitchFamily="49" charset="0"/>
              </a:rPr>
              <a:t> = </a:t>
            </a:r>
            <a:r>
              <a:rPr lang="en-GB" sz="1350" dirty="0">
                <a:solidFill>
                  <a:srgbClr val="001080"/>
                </a:solidFill>
                <a:latin typeface="Menlo" panose="020B0609030804020204" pitchFamily="49" charset="0"/>
              </a:rPr>
              <a:t>$productFactory</a:t>
            </a:r>
            <a:r>
              <a:rPr lang="en-GB" sz="1350" dirty="0">
                <a:solidFill>
                  <a:srgbClr val="000000"/>
                </a:solidFill>
                <a:latin typeface="Menlo" panose="020B0609030804020204" pitchFamily="49" charset="0"/>
              </a:rPr>
              <a:t>-&gt;</a:t>
            </a:r>
            <a:r>
              <a:rPr lang="en-GB" sz="1350" dirty="0">
                <a:solidFill>
                  <a:srgbClr val="795E26"/>
                </a:solidFill>
                <a:latin typeface="Menlo" panose="020B0609030804020204" pitchFamily="49" charset="0"/>
              </a:rPr>
              <a:t>create</a:t>
            </a:r>
            <a:r>
              <a:rPr lang="en-GB" sz="1350" dirty="0">
                <a:solidFill>
                  <a:srgbClr val="000000"/>
                </a:solidFill>
                <a:latin typeface="Menlo" panose="020B0609030804020204" pitchFamily="49" charset="0"/>
              </a:rPr>
              <a:t>()-&gt;</a:t>
            </a:r>
            <a:r>
              <a:rPr lang="en-GB" sz="1350" strike="sngStrike" dirty="0">
                <a:solidFill>
                  <a:srgbClr val="795E26"/>
                </a:solidFill>
                <a:latin typeface="Menlo" panose="020B0609030804020204" pitchFamily="49" charset="0"/>
              </a:rPr>
              <a:t>load</a:t>
            </a:r>
            <a:r>
              <a:rPr lang="en-GB" sz="135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GB" sz="1350" dirty="0">
                <a:solidFill>
                  <a:srgbClr val="001080"/>
                </a:solidFill>
                <a:latin typeface="Menlo" panose="020B0609030804020204" pitchFamily="49" charset="0"/>
              </a:rPr>
              <a:t>$</a:t>
            </a:r>
            <a:r>
              <a:rPr lang="en-GB" sz="1350" dirty="0" err="1">
                <a:solidFill>
                  <a:srgbClr val="001080"/>
                </a:solidFill>
                <a:latin typeface="Menlo" panose="020B0609030804020204" pitchFamily="49" charset="0"/>
              </a:rPr>
              <a:t>productId</a:t>
            </a:r>
            <a:r>
              <a:rPr lang="en-GB" sz="1350" dirty="0">
                <a:solidFill>
                  <a:srgbClr val="000000"/>
                </a:solidFill>
                <a:latin typeface="Menlo" panose="020B0609030804020204" pitchFamily="49" charset="0"/>
              </a:rPr>
              <a:t>); </a:t>
            </a: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Menlo" panose="020B0609030804020204" pitchFamily="49" charset="0"/>
              </a:rPr>
              <a:t>// deprecated</a:t>
            </a:r>
          </a:p>
          <a:p>
            <a:r>
              <a:rPr lang="en-GB" sz="1350" dirty="0">
                <a:solidFill>
                  <a:srgbClr val="001080"/>
                </a:solidFill>
                <a:latin typeface="Menlo" panose="020B0609030804020204" pitchFamily="49" charset="0"/>
              </a:rPr>
              <a:t>$product</a:t>
            </a:r>
            <a:r>
              <a:rPr lang="en-GB" sz="1350" dirty="0">
                <a:solidFill>
                  <a:srgbClr val="000000"/>
                </a:solidFill>
                <a:latin typeface="Menlo" panose="020B0609030804020204" pitchFamily="49" charset="0"/>
              </a:rPr>
              <a:t>-&gt;</a:t>
            </a:r>
            <a:r>
              <a:rPr lang="en-GB" sz="1350" dirty="0">
                <a:solidFill>
                  <a:srgbClr val="795E26"/>
                </a:solidFill>
                <a:latin typeface="Menlo" panose="020B0609030804020204" pitchFamily="49" charset="0"/>
              </a:rPr>
              <a:t>setName</a:t>
            </a:r>
            <a:r>
              <a:rPr lang="en-GB" sz="1350" dirty="0">
                <a:solidFill>
                  <a:srgbClr val="000000"/>
                </a:solidFill>
                <a:latin typeface="Menlo" panose="020B0609030804020204" pitchFamily="49" charset="0"/>
              </a:rPr>
              <a:t>(</a:t>
            </a:r>
            <a:r>
              <a:rPr lang="en-GB" sz="1350" dirty="0">
                <a:solidFill>
                  <a:srgbClr val="A31515"/>
                </a:solidFill>
                <a:latin typeface="Menlo" panose="020B0609030804020204" pitchFamily="49" charset="0"/>
              </a:rPr>
              <a:t>‘New Product Name'</a:t>
            </a:r>
            <a:r>
              <a:rPr lang="en-GB" sz="1350" dirty="0">
                <a:solidFill>
                  <a:srgbClr val="000000"/>
                </a:solidFill>
                <a:latin typeface="Menlo" panose="020B0609030804020204" pitchFamily="49" charset="0"/>
              </a:rPr>
              <a:t>);</a:t>
            </a:r>
          </a:p>
          <a:p>
            <a:r>
              <a:rPr lang="en-GB" sz="1350" dirty="0">
                <a:solidFill>
                  <a:srgbClr val="001080"/>
                </a:solidFill>
                <a:latin typeface="Menlo" panose="020B0609030804020204" pitchFamily="49" charset="0"/>
              </a:rPr>
              <a:t>$product</a:t>
            </a:r>
            <a:r>
              <a:rPr lang="en-GB" sz="1350" dirty="0">
                <a:solidFill>
                  <a:srgbClr val="000000"/>
                </a:solidFill>
                <a:latin typeface="Menlo" panose="020B0609030804020204" pitchFamily="49" charset="0"/>
              </a:rPr>
              <a:t>-&gt;</a:t>
            </a:r>
            <a:r>
              <a:rPr lang="en-GB" sz="1350" strike="sngStrike" dirty="0">
                <a:solidFill>
                  <a:srgbClr val="795E26"/>
                </a:solidFill>
                <a:latin typeface="Menlo" panose="020B0609030804020204" pitchFamily="49" charset="0"/>
              </a:rPr>
              <a:t>save</a:t>
            </a:r>
            <a:r>
              <a:rPr lang="en-GB" sz="1350" dirty="0">
                <a:solidFill>
                  <a:srgbClr val="000000"/>
                </a:solidFill>
                <a:latin typeface="Menlo" panose="020B0609030804020204" pitchFamily="49" charset="0"/>
              </a:rPr>
              <a:t>(); </a:t>
            </a:r>
            <a:r>
              <a:rPr lang="en-GB" sz="1350" dirty="0">
                <a:solidFill>
                  <a:schemeClr val="bg2">
                    <a:lumMod val="75000"/>
                  </a:schemeClr>
                </a:solidFill>
                <a:latin typeface="Menlo" panose="020B0609030804020204" pitchFamily="49" charset="0"/>
              </a:rPr>
              <a:t>// deprecated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71F6EF3B-223A-414E-B4DB-BE9C1A6F9191}"/>
              </a:ext>
            </a:extLst>
          </p:cNvPr>
          <p:cNvSpPr txBox="1">
            <a:spLocks/>
          </p:cNvSpPr>
          <p:nvPr/>
        </p:nvSpPr>
        <p:spPr>
          <a:xfrm>
            <a:off x="628650" y="3995172"/>
            <a:ext cx="7886700" cy="1742239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This was dependent on Magento 1’s ‘Abstract Model’.</a:t>
            </a:r>
          </a:p>
          <a:p>
            <a:endParaRPr lang="en-US" sz="2000" dirty="0"/>
          </a:p>
          <a:p>
            <a:r>
              <a:rPr lang="en-US" sz="2000" dirty="0"/>
              <a:t>Learned about new ‘Service Contracts’ architecture, but avoided it</a:t>
            </a:r>
          </a:p>
          <a:p>
            <a:endParaRPr lang="en-US" sz="2000" dirty="0"/>
          </a:p>
          <a:p>
            <a:r>
              <a:rPr lang="en-US" sz="2000" dirty="0"/>
              <a:t>Eventually dug deeper, learned more best practice and </a:t>
            </a:r>
            <a:r>
              <a:rPr lang="en-GB" sz="2000" dirty="0"/>
              <a:t>how to work my way through it</a:t>
            </a:r>
          </a:p>
          <a:p>
            <a:endParaRPr lang="en-GB" sz="2400" dirty="0"/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984066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4FCD-7BD7-174B-9A1C-532ED174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14362"/>
            <a:ext cx="7886700" cy="883444"/>
          </a:xfrm>
        </p:spPr>
        <p:txBody>
          <a:bodyPr>
            <a:normAutofit/>
          </a:bodyPr>
          <a:lstStyle/>
          <a:p>
            <a:r>
              <a:rPr lang="en-GB" dirty="0"/>
              <a:t>Magento’s own ‘Entity Manager’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2DCA40B-7249-7B4A-9736-560BEC9F8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26350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Doctrine-</a:t>
            </a:r>
            <a:r>
              <a:rPr lang="en-GB" dirty="0" err="1"/>
              <a:t>esque</a:t>
            </a:r>
            <a:r>
              <a:rPr lang="en-GB" dirty="0"/>
              <a:t> Entity Manager</a:t>
            </a:r>
          </a:p>
          <a:p>
            <a:endParaRPr lang="en-GB" dirty="0"/>
          </a:p>
          <a:p>
            <a:r>
              <a:rPr lang="en-GB" dirty="0"/>
              <a:t>Uses reflection on object properties to both save and hydrate data</a:t>
            </a:r>
          </a:p>
          <a:p>
            <a:endParaRPr lang="en-GB" dirty="0"/>
          </a:p>
          <a:p>
            <a:r>
              <a:rPr lang="en-GB" dirty="0"/>
              <a:t>Currently used in both Product and Category modules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8CB20-CE54-8D46-A427-D490F5036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</p:spTree>
    <p:extLst>
      <p:ext uri="{BB962C8B-B14F-4D97-AF65-F5344CB8AC3E}">
        <p14:creationId xmlns:p14="http://schemas.microsoft.com/office/powerpoint/2010/main" val="3909357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302B818-D6B9-CE4A-9BD7-70F58A5F7BFA}"/>
              </a:ext>
            </a:extLst>
          </p:cNvPr>
          <p:cNvSpPr/>
          <p:nvPr/>
        </p:nvSpPr>
        <p:spPr>
          <a:xfrm>
            <a:off x="1187450" y="901385"/>
            <a:ext cx="67691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>
                <a:latin typeface="Courier New" panose="02070309020205020404" pitchFamily="49" charset="0"/>
              </a:rPr>
              <a:t>class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latin typeface="Courier New" panose="02070309020205020404" pitchFamily="49" charset="0"/>
              </a:rPr>
              <a:t>EventRepository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implements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latin typeface="Courier New" panose="02070309020205020404" pitchFamily="49" charset="0"/>
              </a:rPr>
              <a:t>EventRepositoryInterface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{</a:t>
            </a: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// ...</a:t>
            </a:r>
          </a:p>
          <a:p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/**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param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EventInterface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$event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@return 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EventInterface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*/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>
                <a:solidFill>
                  <a:srgbClr val="021994"/>
                </a:solidFill>
                <a:latin typeface="Courier New" panose="02070309020205020404" pitchFamily="49" charset="0"/>
              </a:rPr>
              <a:t>save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): 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{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 = </a:t>
            </a:r>
            <a:r>
              <a:rPr lang="en-GB" sz="1350" b="1" dirty="0">
                <a:latin typeface="Courier New" panose="02070309020205020404" pitchFamily="49" charset="0"/>
              </a:rPr>
              <a:t>$this-&gt;</a:t>
            </a:r>
            <a:r>
              <a:rPr lang="en-GB" sz="1350" b="1" dirty="0" err="1">
                <a:latin typeface="Courier New" panose="02070309020205020404" pitchFamily="49" charset="0"/>
              </a:rPr>
              <a:t>eventFactory</a:t>
            </a:r>
            <a:r>
              <a:rPr lang="en-GB" sz="1350" b="1" dirty="0">
                <a:latin typeface="Courier New" panose="02070309020205020404" pitchFamily="49" charset="0"/>
              </a:rPr>
              <a:t>-&gt;create</a:t>
            </a:r>
            <a:r>
              <a:rPr lang="en-GB" sz="1350" dirty="0">
                <a:latin typeface="Courier New" panose="02070309020205020404" pitchFamily="49" charset="0"/>
              </a:rPr>
              <a:t>();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setName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getName</a:t>
            </a:r>
            <a:r>
              <a:rPr lang="en-GB" sz="1350" dirty="0">
                <a:latin typeface="Courier New" panose="02070309020205020404" pitchFamily="49" charset="0"/>
              </a:rPr>
              <a:t>());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setDescription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getDescription</a:t>
            </a:r>
            <a:r>
              <a:rPr lang="en-GB" sz="1350" dirty="0">
                <a:latin typeface="Courier New" panose="02070309020205020404" pitchFamily="49" charset="0"/>
              </a:rPr>
              <a:t>());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setLocation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getLocation</a:t>
            </a:r>
            <a:r>
              <a:rPr lang="en-GB" sz="1350" dirty="0">
                <a:latin typeface="Courier New" panose="02070309020205020404" pitchFamily="49" charset="0"/>
              </a:rPr>
              <a:t>());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setStartTime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getStartTime</a:t>
            </a:r>
            <a:r>
              <a:rPr lang="en-GB" sz="1350" dirty="0">
                <a:latin typeface="Courier New" panose="02070309020205020404" pitchFamily="49" charset="0"/>
              </a:rPr>
              <a:t>());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setEndTime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b="1" dirty="0">
                <a:latin typeface="Courier New" panose="02070309020205020404" pitchFamily="49" charset="0"/>
              </a:rPr>
              <a:t>$event-&gt;</a:t>
            </a:r>
            <a:r>
              <a:rPr lang="en-GB" sz="1350" b="1" dirty="0" err="1">
                <a:latin typeface="Courier New" panose="02070309020205020404" pitchFamily="49" charset="0"/>
              </a:rPr>
              <a:t>getEndTime</a:t>
            </a:r>
            <a:r>
              <a:rPr lang="en-GB" sz="1350" dirty="0">
                <a:latin typeface="Courier New" panose="02070309020205020404" pitchFamily="49" charset="0"/>
              </a:rPr>
              <a:t>());</a:t>
            </a:r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$this-&gt;</a:t>
            </a:r>
            <a:r>
              <a:rPr lang="en-GB" sz="1350" b="1" dirty="0" err="1">
                <a:latin typeface="Courier New" panose="02070309020205020404" pitchFamily="49" charset="0"/>
              </a:rPr>
              <a:t>eventResourceModel</a:t>
            </a:r>
            <a:r>
              <a:rPr lang="en-GB" sz="1350" b="1" dirty="0">
                <a:latin typeface="Courier New" panose="02070309020205020404" pitchFamily="49" charset="0"/>
              </a:rPr>
              <a:t>-&gt;save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);</a:t>
            </a:r>
          </a:p>
          <a:p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return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}</a:t>
            </a:r>
          </a:p>
          <a:p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// ...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012950-2883-204F-AFEA-341E875F1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F6CE5A-D569-254E-969D-4D8A23882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18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EE9C20F-BFCE-0C47-BFD5-A3FD85CFA0E8}"/>
              </a:ext>
            </a:extLst>
          </p:cNvPr>
          <p:cNvSpPr/>
          <p:nvPr/>
        </p:nvSpPr>
        <p:spPr>
          <a:xfrm>
            <a:off x="1187450" y="1628508"/>
            <a:ext cx="6769100" cy="36240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350" b="1" dirty="0">
                <a:latin typeface="Courier New" panose="02070309020205020404" pitchFamily="49" charset="0"/>
              </a:rPr>
              <a:t>class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latin typeface="Courier New" panose="02070309020205020404" pitchFamily="49" charset="0"/>
              </a:rPr>
              <a:t>EventRepository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implements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 err="1">
                <a:latin typeface="Courier New" panose="02070309020205020404" pitchFamily="49" charset="0"/>
              </a:rPr>
              <a:t>EventRepositoryInterface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{</a:t>
            </a: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// ...</a:t>
            </a:r>
          </a:p>
          <a:p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/**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param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EventInterface</a:t>
            </a:r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 $event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 @return </a:t>
            </a:r>
            <a:r>
              <a:rPr lang="en-GB" sz="1350" i="1" dirty="0" err="1">
                <a:solidFill>
                  <a:srgbClr val="959395"/>
                </a:solidFill>
                <a:latin typeface="Courier New" panose="02070309020205020404" pitchFamily="49" charset="0"/>
              </a:rPr>
              <a:t>EventInterface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i="1" dirty="0">
                <a:solidFill>
                  <a:srgbClr val="959395"/>
                </a:solidFill>
                <a:latin typeface="Courier New" panose="02070309020205020404" pitchFamily="49" charset="0"/>
              </a:rPr>
              <a:t>     */</a:t>
            </a:r>
            <a:endParaRPr lang="en-GB" sz="1350" dirty="0">
              <a:solidFill>
                <a:srgbClr val="959395"/>
              </a:solidFill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</a:t>
            </a:r>
            <a:r>
              <a:rPr lang="en-GB" sz="1350" b="1" dirty="0">
                <a:latin typeface="Courier New" panose="02070309020205020404" pitchFamily="49" charset="0"/>
              </a:rPr>
              <a:t>public function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dirty="0">
                <a:solidFill>
                  <a:srgbClr val="021994"/>
                </a:solidFill>
                <a:latin typeface="Courier New" panose="02070309020205020404" pitchFamily="49" charset="0"/>
              </a:rPr>
              <a:t>save</a:t>
            </a:r>
            <a:r>
              <a:rPr lang="en-GB" sz="1350" dirty="0">
                <a:latin typeface="Courier New" panose="02070309020205020404" pitchFamily="49" charset="0"/>
              </a:rPr>
              <a:t>(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): </a:t>
            </a:r>
            <a:r>
              <a:rPr lang="en-GB" sz="1350" dirty="0" err="1">
                <a:latin typeface="Courier New" panose="02070309020205020404" pitchFamily="49" charset="0"/>
              </a:rPr>
              <a:t>EventInterface</a:t>
            </a: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{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$this-&gt;</a:t>
            </a:r>
            <a:r>
              <a:rPr lang="en-GB" sz="1350" b="1" dirty="0" err="1">
                <a:latin typeface="Courier New" panose="02070309020205020404" pitchFamily="49" charset="0"/>
              </a:rPr>
              <a:t>getEntityManager</a:t>
            </a:r>
            <a:r>
              <a:rPr lang="en-GB" sz="1350" b="1" dirty="0">
                <a:latin typeface="Courier New" panose="02070309020205020404" pitchFamily="49" charset="0"/>
              </a:rPr>
              <a:t>()-&gt;save($event);</a:t>
            </a:r>
            <a:br>
              <a:rPr lang="en-GB" sz="1350" dirty="0">
                <a:latin typeface="Courier New" panose="02070309020205020404" pitchFamily="49" charset="0"/>
              </a:rPr>
            </a:br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latin typeface="Courier New" panose="02070309020205020404" pitchFamily="49" charset="0"/>
              </a:rPr>
              <a:t>        </a:t>
            </a:r>
            <a:r>
              <a:rPr lang="en-GB" sz="1350" b="1" dirty="0">
                <a:latin typeface="Courier New" panose="02070309020205020404" pitchFamily="49" charset="0"/>
              </a:rPr>
              <a:t>return</a:t>
            </a:r>
            <a:r>
              <a:rPr lang="en-GB" sz="1350" dirty="0">
                <a:latin typeface="Courier New" panose="02070309020205020404" pitchFamily="49" charset="0"/>
              </a:rPr>
              <a:t> </a:t>
            </a:r>
            <a:r>
              <a:rPr lang="en-GB" sz="1350" b="1" dirty="0">
                <a:latin typeface="Courier New" panose="02070309020205020404" pitchFamily="49" charset="0"/>
              </a:rPr>
              <a:t>$event</a:t>
            </a:r>
            <a:r>
              <a:rPr lang="en-GB" sz="1350" dirty="0">
                <a:latin typeface="Courier New" panose="02070309020205020404" pitchFamily="49" charset="0"/>
              </a:rPr>
              <a:t>;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    }</a:t>
            </a:r>
          </a:p>
          <a:p>
            <a:endParaRPr lang="en-GB" sz="1350" dirty="0">
              <a:latin typeface="Courier New" panose="02070309020205020404" pitchFamily="49" charset="0"/>
            </a:endParaRPr>
          </a:p>
          <a:p>
            <a:r>
              <a:rPr lang="en-GB" sz="1350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</a:rPr>
              <a:t>    // ...</a:t>
            </a:r>
          </a:p>
          <a:p>
            <a:r>
              <a:rPr lang="en-GB" sz="1350" dirty="0">
                <a:latin typeface="Courier New" panose="02070309020205020404" pitchFamily="49" charset="0"/>
              </a:rPr>
              <a:t>}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B23368-75F0-5447-B57C-F02D47397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B7CD629-7071-494C-83D7-197E9608A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19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4FCD-7BD7-174B-9A1C-532ED174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883444"/>
          </a:xfrm>
        </p:spPr>
        <p:txBody>
          <a:bodyPr>
            <a:normAutofit/>
          </a:bodyPr>
          <a:lstStyle/>
          <a:p>
            <a:r>
              <a:rPr lang="en-GB" dirty="0"/>
              <a:t>Magento’s Entity Manager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FCD0F-E43B-E34E-B86D-3692B13708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3525B7-49E8-8743-A0F6-70ACED459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33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C28DC-C013-864E-AB14-59481BD2E0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2957513"/>
            <a:ext cx="78867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9077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04FCD-7BD7-174B-9A1C-532ED1745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883444"/>
          </a:xfrm>
        </p:spPr>
        <p:txBody>
          <a:bodyPr>
            <a:normAutofit/>
          </a:bodyPr>
          <a:lstStyle/>
          <a:p>
            <a:r>
              <a:rPr lang="en-GB" dirty="0"/>
              <a:t>Magento’s Entity Manager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1BA4CC5-F167-D146-8278-EA84A1248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E3E85-C2A0-8443-B592-340FF506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34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3C28DC-C013-864E-AB14-59481BD2E0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8650" y="2957366"/>
            <a:ext cx="7886700" cy="1724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1858DC3-E7EB-684D-BA87-2EA874435278}"/>
              </a:ext>
            </a:extLst>
          </p:cNvPr>
          <p:cNvSpPr txBox="1"/>
          <p:nvPr/>
        </p:nvSpPr>
        <p:spPr>
          <a:xfrm>
            <a:off x="1296866" y="3646253"/>
            <a:ext cx="6803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”Currently it’s recommended to use Resource Model infrastructure…”</a:t>
            </a:r>
          </a:p>
        </p:txBody>
      </p:sp>
    </p:spTree>
    <p:extLst>
      <p:ext uri="{BB962C8B-B14F-4D97-AF65-F5344CB8AC3E}">
        <p14:creationId xmlns:p14="http://schemas.microsoft.com/office/powerpoint/2010/main" val="29304799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00B68-8347-A44C-BD2D-37FDBE4C7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57251"/>
            <a:ext cx="9144000" cy="994172"/>
          </a:xfrm>
        </p:spPr>
        <p:txBody>
          <a:bodyPr>
            <a:normAutofit/>
          </a:bodyPr>
          <a:lstStyle/>
          <a:p>
            <a:pPr algn="ctr"/>
            <a:r>
              <a:rPr lang="en-GB" sz="2400" dirty="0"/>
              <a:t>Thank you to Anton </a:t>
            </a:r>
            <a:r>
              <a:rPr lang="en-GB" sz="2400" dirty="0" err="1"/>
              <a:t>Kril</a:t>
            </a:r>
            <a:r>
              <a:rPr lang="en-GB" sz="2400" dirty="0"/>
              <a:t> and </a:t>
            </a:r>
            <a:r>
              <a:rPr lang="en-GB" sz="2400" dirty="0" err="1"/>
              <a:t>Vinai</a:t>
            </a:r>
            <a:r>
              <a:rPr lang="en-GB" sz="2400" dirty="0"/>
              <a:t> Kopp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40B8AEE9-8F4D-914D-9D13-FABA2E431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7615FAC-0924-6349-97CA-9D1EFB52E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35</a:t>
            </a:fld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C9BF18E-912E-8F48-9674-EE1F2C1E15F4}"/>
              </a:ext>
            </a:extLst>
          </p:cNvPr>
          <p:cNvSpPr txBox="1">
            <a:spLocks/>
          </p:cNvSpPr>
          <p:nvPr/>
        </p:nvSpPr>
        <p:spPr>
          <a:xfrm>
            <a:off x="3555779" y="2931914"/>
            <a:ext cx="2032442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300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030580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B89E89B0-2B11-8B4A-B8DB-4F2814AAA522}"/>
              </a:ext>
            </a:extLst>
          </p:cNvPr>
          <p:cNvGrpSpPr/>
          <p:nvPr/>
        </p:nvGrpSpPr>
        <p:grpSpPr>
          <a:xfrm>
            <a:off x="3587216" y="2098000"/>
            <a:ext cx="1969569" cy="2209032"/>
            <a:chOff x="1291281" y="2257006"/>
            <a:chExt cx="2626092" cy="294537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53B65A88-3618-CC42-B9D4-FDF55BE907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9" t="-2" r="6204" b="35492"/>
            <a:stretch/>
          </p:blipFill>
          <p:spPr>
            <a:xfrm>
              <a:off x="1291281" y="2257006"/>
              <a:ext cx="2626092" cy="2268894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16D7517-5E7D-6D43-9E55-3416D49D6EA6}"/>
                </a:ext>
              </a:extLst>
            </p:cNvPr>
            <p:cNvSpPr txBox="1"/>
            <p:nvPr/>
          </p:nvSpPr>
          <p:spPr>
            <a:xfrm>
              <a:off x="1728170" y="4525901"/>
              <a:ext cx="160471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latin typeface="Futura Medium" panose="020B0602020204020303" pitchFamily="34" charset="-79"/>
                  <a:cs typeface="Futura Medium" panose="020B0602020204020303" pitchFamily="34" charset="-79"/>
                </a:rPr>
                <a:t>Pirate Rum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BFB0579-2F61-E842-A3B2-4D54CC7FBD59}"/>
                </a:ext>
              </a:extLst>
            </p:cNvPr>
            <p:cNvSpPr txBox="1"/>
            <p:nvPr/>
          </p:nvSpPr>
          <p:spPr>
            <a:xfrm>
              <a:off x="1620288" y="4802273"/>
              <a:ext cx="183964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Futura Medium" panose="020B0602020204020303" pitchFamily="34" charset="-79"/>
                  <a:cs typeface="Futura Medium" panose="020B0602020204020303" pitchFamily="34" charset="-79"/>
                </a:rPr>
                <a:t>Rum for Pirates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98B0228-8646-3B46-94DD-9FDA9A107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D87BE1-EF3C-F245-9046-56F6BE9E99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29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58F68-9BB1-6647-B209-6957C48B0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1336" y="1459467"/>
            <a:ext cx="4422725" cy="10905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Selling Pirate Rum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5090B2-99F2-A948-9257-ECFCD7EAC1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1038" y="2606326"/>
            <a:ext cx="4422725" cy="1701671"/>
          </a:xfrm>
        </p:spPr>
        <p:txBody>
          <a:bodyPr anchor="ctr">
            <a:normAutofit/>
          </a:bodyPr>
          <a:lstStyle/>
          <a:p>
            <a:r>
              <a:rPr lang="en-US" sz="1500" dirty="0">
                <a:solidFill>
                  <a:srgbClr val="000000"/>
                </a:solidFill>
              </a:rPr>
              <a:t>Pirates are a declining demographic…</a:t>
            </a:r>
          </a:p>
          <a:p>
            <a:endParaRPr lang="en-US" sz="1500" dirty="0">
              <a:solidFill>
                <a:srgbClr val="000000"/>
              </a:solidFill>
            </a:endParaRPr>
          </a:p>
          <a:p>
            <a:r>
              <a:rPr lang="en-US" sz="1500" dirty="0">
                <a:solidFill>
                  <a:srgbClr val="000000"/>
                </a:solidFill>
              </a:rPr>
              <a:t>…so I’d like to advertise events I host to get people sampling my rum.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DAAF75-5730-DE4A-BF58-C1D92C30A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8BF83-C64B-044F-AA94-D7B701F78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5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DD6150E-9038-0B46-A952-F7F03EE261E9}"/>
              </a:ext>
            </a:extLst>
          </p:cNvPr>
          <p:cNvGrpSpPr/>
          <p:nvPr/>
        </p:nvGrpSpPr>
        <p:grpSpPr>
          <a:xfrm>
            <a:off x="1061979" y="2136966"/>
            <a:ext cx="1969569" cy="2209032"/>
            <a:chOff x="1291281" y="2257006"/>
            <a:chExt cx="2626092" cy="2945376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C0710C-7C25-CA45-9047-F77F22EBCC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9" t="-2" r="6204" b="35492"/>
            <a:stretch/>
          </p:blipFill>
          <p:spPr>
            <a:xfrm>
              <a:off x="1291281" y="2257006"/>
              <a:ext cx="2626092" cy="22688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251A50-4E34-494D-888B-C1B921393073}"/>
                </a:ext>
              </a:extLst>
            </p:cNvPr>
            <p:cNvSpPr txBox="1"/>
            <p:nvPr/>
          </p:nvSpPr>
          <p:spPr>
            <a:xfrm>
              <a:off x="1728170" y="4525901"/>
              <a:ext cx="1604713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b="1" dirty="0">
                  <a:latin typeface="Futura Medium" panose="020B0602020204020303" pitchFamily="34" charset="-79"/>
                  <a:cs typeface="Futura Medium" panose="020B0602020204020303" pitchFamily="34" charset="-79"/>
                </a:rPr>
                <a:t>Pirate Rum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A31EFF-CCE9-B341-8AA7-A5F72C3AFD80}"/>
                </a:ext>
              </a:extLst>
            </p:cNvPr>
            <p:cNvSpPr txBox="1"/>
            <p:nvPr/>
          </p:nvSpPr>
          <p:spPr>
            <a:xfrm>
              <a:off x="1620288" y="4802273"/>
              <a:ext cx="1839649" cy="4001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350" i="1" dirty="0">
                  <a:latin typeface="Futura Medium" panose="020B0602020204020303" pitchFamily="34" charset="-79"/>
                  <a:cs typeface="Futura Medium" panose="020B0602020204020303" pitchFamily="34" charset="-79"/>
                </a:rPr>
                <a:t>Rum for Pirates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5934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DD6150E-9038-0B46-A952-F7F03EE261E9}"/>
              </a:ext>
            </a:extLst>
          </p:cNvPr>
          <p:cNvGrpSpPr/>
          <p:nvPr/>
        </p:nvGrpSpPr>
        <p:grpSpPr>
          <a:xfrm>
            <a:off x="2049641" y="2434747"/>
            <a:ext cx="1408460" cy="1715701"/>
            <a:chOff x="1291281" y="2257006"/>
            <a:chExt cx="2626092" cy="29873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C0710C-7C25-CA45-9047-F77F22EBCC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9" t="-2" r="6204" b="35492"/>
            <a:stretch/>
          </p:blipFill>
          <p:spPr>
            <a:xfrm>
              <a:off x="1291281" y="2257006"/>
              <a:ext cx="2626092" cy="22688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251A50-4E34-494D-888B-C1B921393073}"/>
                </a:ext>
              </a:extLst>
            </p:cNvPr>
            <p:cNvSpPr txBox="1"/>
            <p:nvPr/>
          </p:nvSpPr>
          <p:spPr>
            <a:xfrm>
              <a:off x="1728170" y="4525900"/>
              <a:ext cx="1820788" cy="442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Futura Medium" panose="020B0602020204020303" pitchFamily="34" charset="-79"/>
                  <a:cs typeface="Futura Medium" panose="020B0602020204020303" pitchFamily="34" charset="-79"/>
                </a:rPr>
                <a:t>Pirate Rum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A31EFF-CCE9-B341-8AA7-A5F72C3AFD80}"/>
                </a:ext>
              </a:extLst>
            </p:cNvPr>
            <p:cNvSpPr txBox="1"/>
            <p:nvPr/>
          </p:nvSpPr>
          <p:spPr>
            <a:xfrm>
              <a:off x="1620287" y="4802271"/>
              <a:ext cx="2083806" cy="442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latin typeface="Futura Medium" panose="020B0602020204020303" pitchFamily="34" charset="-79"/>
                  <a:cs typeface="Futura Medium" panose="020B0602020204020303" pitchFamily="34" charset="-79"/>
                </a:rPr>
                <a:t>Rum for Pirates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0BD73-AE8A-2645-9E21-CEAC825B9081}"/>
              </a:ext>
            </a:extLst>
          </p:cNvPr>
          <p:cNvSpPr/>
          <p:nvPr/>
        </p:nvSpPr>
        <p:spPr>
          <a:xfrm>
            <a:off x="1893743" y="2337955"/>
            <a:ext cx="5346123" cy="1956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BBBFF-F048-6342-B008-7412DE23CA30}"/>
              </a:ext>
            </a:extLst>
          </p:cNvPr>
          <p:cNvSpPr txBox="1"/>
          <p:nvPr/>
        </p:nvSpPr>
        <p:spPr>
          <a:xfrm>
            <a:off x="5756510" y="2434747"/>
            <a:ext cx="14285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6:00pm – 9:00pm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350748-C548-BC42-ADFB-5CC2CE456FA4}"/>
              </a:ext>
            </a:extLst>
          </p:cNvPr>
          <p:cNvSpPr txBox="1"/>
          <p:nvPr/>
        </p:nvSpPr>
        <p:spPr>
          <a:xfrm>
            <a:off x="3557425" y="2434747"/>
            <a:ext cx="20769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Swashbucklin</a:t>
            </a:r>
            <a:r>
              <a:rPr lang="en-US" sz="1350" b="1" dirty="0"/>
              <a:t>’ Rum </a:t>
            </a:r>
            <a:r>
              <a:rPr lang="en-US" sz="1350" b="1" dirty="0" err="1"/>
              <a:t>Tastin</a:t>
            </a:r>
            <a:r>
              <a:rPr lang="en-US" sz="1350" b="1" dirty="0"/>
              <a:t>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16E75F-7601-584C-B610-6F9603C17948}"/>
              </a:ext>
            </a:extLst>
          </p:cNvPr>
          <p:cNvSpPr txBox="1"/>
          <p:nvPr/>
        </p:nvSpPr>
        <p:spPr>
          <a:xfrm>
            <a:off x="3557424" y="2808538"/>
            <a:ext cx="3583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Come taste some ye finest Grog </a:t>
            </a:r>
            <a:r>
              <a:rPr lang="en-US" sz="1200" dirty="0" err="1"/>
              <a:t>matey</a:t>
            </a:r>
            <a:r>
              <a:rPr lang="en-US" sz="1200" dirty="0"/>
              <a:t>. There’ll be </a:t>
            </a:r>
          </a:p>
          <a:p>
            <a:r>
              <a:rPr lang="en-US" sz="1200" dirty="0"/>
              <a:t>samplings of </a:t>
            </a:r>
            <a:r>
              <a:rPr lang="en-US" sz="1200" dirty="0" err="1"/>
              <a:t>yer</a:t>
            </a:r>
            <a:r>
              <a:rPr lang="en-US" sz="1200" dirty="0"/>
              <a:t> finest Pirate Rum on </a:t>
            </a:r>
            <a:r>
              <a:rPr lang="en-US" sz="1200" dirty="0" err="1"/>
              <a:t>ze</a:t>
            </a:r>
            <a:r>
              <a:rPr lang="en-US" sz="1200" dirty="0"/>
              <a:t> high seas.</a:t>
            </a:r>
          </a:p>
          <a:p>
            <a:endParaRPr lang="en-US" sz="1200" dirty="0"/>
          </a:p>
          <a:p>
            <a:r>
              <a:rPr lang="en-US" sz="1200" dirty="0"/>
              <a:t>Food will also be 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8BE0D-FEBF-6142-95AF-4CCA5CC29699}"/>
              </a:ext>
            </a:extLst>
          </p:cNvPr>
          <p:cNvSpPr txBox="1"/>
          <p:nvPr/>
        </p:nvSpPr>
        <p:spPr>
          <a:xfrm>
            <a:off x="3557424" y="3758033"/>
            <a:ext cx="14907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The Comedy Store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60F6B4-9383-9E44-98EE-2008583D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E3F8967-FB09-9644-8E0C-928BD296D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7270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9DD6150E-9038-0B46-A952-F7F03EE261E9}"/>
              </a:ext>
            </a:extLst>
          </p:cNvPr>
          <p:cNvGrpSpPr/>
          <p:nvPr/>
        </p:nvGrpSpPr>
        <p:grpSpPr>
          <a:xfrm>
            <a:off x="2049641" y="2434747"/>
            <a:ext cx="1408460" cy="1715701"/>
            <a:chOff x="1291281" y="2257006"/>
            <a:chExt cx="2626092" cy="2987384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4C0710C-7C25-CA45-9047-F77F22EBCC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1899" t="-2" r="6204" b="35492"/>
            <a:stretch/>
          </p:blipFill>
          <p:spPr>
            <a:xfrm>
              <a:off x="1291281" y="2257006"/>
              <a:ext cx="2626092" cy="2268894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2251A50-4E34-494D-888B-C1B921393073}"/>
                </a:ext>
              </a:extLst>
            </p:cNvPr>
            <p:cNvSpPr txBox="1"/>
            <p:nvPr/>
          </p:nvSpPr>
          <p:spPr>
            <a:xfrm>
              <a:off x="1728170" y="4525900"/>
              <a:ext cx="1820788" cy="442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b="1" dirty="0">
                  <a:latin typeface="Futura Medium" panose="020B0602020204020303" pitchFamily="34" charset="-79"/>
                  <a:cs typeface="Futura Medium" panose="020B0602020204020303" pitchFamily="34" charset="-79"/>
                </a:rPr>
                <a:t>Pirate Rum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0A31EFF-CCE9-B341-8AA7-A5F72C3AFD80}"/>
                </a:ext>
              </a:extLst>
            </p:cNvPr>
            <p:cNvSpPr txBox="1"/>
            <p:nvPr/>
          </p:nvSpPr>
          <p:spPr>
            <a:xfrm>
              <a:off x="1620287" y="4802271"/>
              <a:ext cx="2083806" cy="44211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i="1" dirty="0">
                  <a:latin typeface="Futura Medium" panose="020B0602020204020303" pitchFamily="34" charset="-79"/>
                  <a:cs typeface="Futura Medium" panose="020B0602020204020303" pitchFamily="34" charset="-79"/>
                </a:rPr>
                <a:t>Rum for Pirates</a:t>
              </a: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6F0BD73-AE8A-2645-9E21-CEAC825B9081}"/>
              </a:ext>
            </a:extLst>
          </p:cNvPr>
          <p:cNvSpPr/>
          <p:nvPr/>
        </p:nvSpPr>
        <p:spPr>
          <a:xfrm>
            <a:off x="1893743" y="2337955"/>
            <a:ext cx="5346123" cy="195608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1BBBFF-F048-6342-B008-7412DE23CA30}"/>
              </a:ext>
            </a:extLst>
          </p:cNvPr>
          <p:cNvSpPr txBox="1"/>
          <p:nvPr/>
        </p:nvSpPr>
        <p:spPr>
          <a:xfrm>
            <a:off x="5756510" y="2434747"/>
            <a:ext cx="142859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/>
              <a:t>6:00pm – 9:00pm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350748-C548-BC42-ADFB-5CC2CE456FA4}"/>
              </a:ext>
            </a:extLst>
          </p:cNvPr>
          <p:cNvSpPr txBox="1"/>
          <p:nvPr/>
        </p:nvSpPr>
        <p:spPr>
          <a:xfrm>
            <a:off x="3557425" y="2434747"/>
            <a:ext cx="207697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 err="1"/>
              <a:t>Swashbucklin</a:t>
            </a:r>
            <a:r>
              <a:rPr lang="en-US" sz="1350" b="1" dirty="0"/>
              <a:t>’ Rum </a:t>
            </a:r>
            <a:r>
              <a:rPr lang="en-US" sz="1350" b="1" dirty="0" err="1"/>
              <a:t>Tastin</a:t>
            </a:r>
            <a:r>
              <a:rPr lang="en-US" sz="1350" b="1" dirty="0"/>
              <a:t>’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216E75F-7601-584C-B610-6F9603C17948}"/>
              </a:ext>
            </a:extLst>
          </p:cNvPr>
          <p:cNvSpPr txBox="1"/>
          <p:nvPr/>
        </p:nvSpPr>
        <p:spPr>
          <a:xfrm>
            <a:off x="3557424" y="2808538"/>
            <a:ext cx="3583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Come taste some ye finest Grog </a:t>
            </a:r>
            <a:r>
              <a:rPr lang="en-US" sz="1200" dirty="0" err="1"/>
              <a:t>matey</a:t>
            </a:r>
            <a:r>
              <a:rPr lang="en-US" sz="1200" dirty="0"/>
              <a:t>. There’ll be </a:t>
            </a:r>
          </a:p>
          <a:p>
            <a:r>
              <a:rPr lang="en-US" sz="1200" dirty="0"/>
              <a:t>samplings of </a:t>
            </a:r>
            <a:r>
              <a:rPr lang="en-US" sz="1200" dirty="0" err="1"/>
              <a:t>yer</a:t>
            </a:r>
            <a:r>
              <a:rPr lang="en-US" sz="1200" dirty="0"/>
              <a:t> finest Pirate Rum on </a:t>
            </a:r>
            <a:r>
              <a:rPr lang="en-US" sz="1200" dirty="0" err="1"/>
              <a:t>ze</a:t>
            </a:r>
            <a:r>
              <a:rPr lang="en-US" sz="1200" dirty="0"/>
              <a:t> high seas.</a:t>
            </a:r>
          </a:p>
          <a:p>
            <a:endParaRPr lang="en-US" sz="1200" dirty="0"/>
          </a:p>
          <a:p>
            <a:r>
              <a:rPr lang="en-US" sz="1200" dirty="0"/>
              <a:t>Food will also be served.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CD8BE0D-FEBF-6142-95AF-4CCA5CC29699}"/>
              </a:ext>
            </a:extLst>
          </p:cNvPr>
          <p:cNvSpPr txBox="1"/>
          <p:nvPr/>
        </p:nvSpPr>
        <p:spPr>
          <a:xfrm>
            <a:off x="3557424" y="3758033"/>
            <a:ext cx="1490729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The Comedy Store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548867-B5A9-ED4C-9787-F68735F90CF4}"/>
              </a:ext>
            </a:extLst>
          </p:cNvPr>
          <p:cNvSpPr txBox="1"/>
          <p:nvPr/>
        </p:nvSpPr>
        <p:spPr>
          <a:xfrm>
            <a:off x="2202760" y="1480155"/>
            <a:ext cx="104740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Event Name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4925F51-D525-D348-BE01-E1EE90E7BE50}"/>
              </a:ext>
            </a:extLst>
          </p:cNvPr>
          <p:cNvSpPr txBox="1"/>
          <p:nvPr/>
        </p:nvSpPr>
        <p:spPr>
          <a:xfrm>
            <a:off x="5266087" y="1348617"/>
            <a:ext cx="923586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Start Time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D4854BE-4FCF-2C48-BEBF-09AE097CC2F9}"/>
              </a:ext>
            </a:extLst>
          </p:cNvPr>
          <p:cNvSpPr txBox="1"/>
          <p:nvPr/>
        </p:nvSpPr>
        <p:spPr>
          <a:xfrm>
            <a:off x="6670564" y="1348617"/>
            <a:ext cx="8499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End Time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B591F4-7AB4-954D-BC86-7F2EB28916B1}"/>
              </a:ext>
            </a:extLst>
          </p:cNvPr>
          <p:cNvSpPr txBox="1"/>
          <p:nvPr/>
        </p:nvSpPr>
        <p:spPr>
          <a:xfrm>
            <a:off x="6367725" y="5014291"/>
            <a:ext cx="100630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Description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11630A2-E886-AB44-9F65-931144D68698}"/>
              </a:ext>
            </a:extLst>
          </p:cNvPr>
          <p:cNvSpPr txBox="1"/>
          <p:nvPr/>
        </p:nvSpPr>
        <p:spPr>
          <a:xfrm>
            <a:off x="3067002" y="5014291"/>
            <a:ext cx="794385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b="1" dirty="0"/>
              <a:t>Location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2F3D4459-F4DE-2148-A8BD-3311AAA9A870}"/>
              </a:ext>
            </a:extLst>
          </p:cNvPr>
          <p:cNvCxnSpPr>
            <a:stCxn id="22" idx="0"/>
            <a:endCxn id="16" idx="2"/>
          </p:cNvCxnSpPr>
          <p:nvPr/>
        </p:nvCxnSpPr>
        <p:spPr>
          <a:xfrm flipV="1">
            <a:off x="3464195" y="4058115"/>
            <a:ext cx="838594" cy="9561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0FD11F0-31EA-8C43-AFCD-4787B74D6CA4}"/>
              </a:ext>
            </a:extLst>
          </p:cNvPr>
          <p:cNvCxnSpPr>
            <a:stCxn id="21" idx="0"/>
          </p:cNvCxnSpPr>
          <p:nvPr/>
        </p:nvCxnSpPr>
        <p:spPr>
          <a:xfrm flipH="1" flipV="1">
            <a:off x="5580623" y="3429001"/>
            <a:ext cx="1290253" cy="1585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1813ED9-15B0-ED4F-8D0F-BC9EEFA36B88}"/>
              </a:ext>
            </a:extLst>
          </p:cNvPr>
          <p:cNvCxnSpPr>
            <a:stCxn id="12" idx="2"/>
          </p:cNvCxnSpPr>
          <p:nvPr/>
        </p:nvCxnSpPr>
        <p:spPr>
          <a:xfrm>
            <a:off x="2726462" y="1780237"/>
            <a:ext cx="1087186" cy="6545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762E219-E78F-BC42-A085-B6E6AB422020}"/>
              </a:ext>
            </a:extLst>
          </p:cNvPr>
          <p:cNvCxnSpPr>
            <a:cxnSpLocks/>
          </p:cNvCxnSpPr>
          <p:nvPr/>
        </p:nvCxnSpPr>
        <p:spPr>
          <a:xfrm>
            <a:off x="5756511" y="1625616"/>
            <a:ext cx="329965" cy="809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8AEC67D-66C8-8F4A-9376-6F9F4FD41707}"/>
              </a:ext>
            </a:extLst>
          </p:cNvPr>
          <p:cNvCxnSpPr>
            <a:stCxn id="19" idx="2"/>
          </p:cNvCxnSpPr>
          <p:nvPr/>
        </p:nvCxnSpPr>
        <p:spPr>
          <a:xfrm flipH="1">
            <a:off x="6846608" y="1648699"/>
            <a:ext cx="248913" cy="7860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7E5E05-1449-A143-B07F-921849001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466D9B-FC40-FE4E-80DC-87E127FC1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344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22B2-2BB4-D145-A137-C16AA6D8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save Events?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48B6DEA-7A90-9645-9119-CAEDC0EC1A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Magento 2 uses </a:t>
            </a:r>
            <a:r>
              <a:rPr lang="en-US" b="1" dirty="0"/>
              <a:t>service contracts.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These contracts outline </a:t>
            </a:r>
            <a:r>
              <a:rPr lang="en-US" b="1" dirty="0"/>
              <a:t>APIs (interfaces) for services and data.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4A02D-4D44-4B45-A9C1-43F8885CB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679534E-28C5-AF4D-B341-3D295A969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1419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322B2-2BB4-D145-A137-C16AA6D84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we save Events?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FA9E5B-1748-C241-BB62-2DD938B5F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@matthewhaworth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F2E7A17-1804-704E-A4C7-AB3C5459CB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36BFFC-DABB-1940-B17E-F2ED5CA6CE95}" type="slidenum">
              <a:rPr lang="en-US" smtClean="0"/>
              <a:t>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4FE6CA7-7403-5143-B0D2-8E703DB9FE56}"/>
              </a:ext>
            </a:extLst>
          </p:cNvPr>
          <p:cNvSpPr/>
          <p:nvPr/>
        </p:nvSpPr>
        <p:spPr>
          <a:xfrm>
            <a:off x="2394857" y="2690405"/>
            <a:ext cx="150876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Event Interface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64A0B84-0B46-3344-8211-3BC38F460573}"/>
              </a:ext>
            </a:extLst>
          </p:cNvPr>
          <p:cNvSpPr/>
          <p:nvPr/>
        </p:nvSpPr>
        <p:spPr>
          <a:xfrm>
            <a:off x="5001986" y="2690405"/>
            <a:ext cx="1508760" cy="68580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dirty="0"/>
              <a:t>Event Repository Interface</a:t>
            </a:r>
          </a:p>
        </p:txBody>
      </p:sp>
    </p:spTree>
    <p:extLst>
      <p:ext uri="{BB962C8B-B14F-4D97-AF65-F5344CB8AC3E}">
        <p14:creationId xmlns:p14="http://schemas.microsoft.com/office/powerpoint/2010/main" val="4944263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11420</TotalTime>
  <Words>786</Words>
  <Application>Microsoft Macintosh PowerPoint</Application>
  <PresentationFormat>On-screen Show (4:3)</PresentationFormat>
  <Paragraphs>421</Paragraphs>
  <Slides>35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2" baseType="lpstr">
      <vt:lpstr>Arial</vt:lpstr>
      <vt:lpstr>Calibri</vt:lpstr>
      <vt:lpstr>Calibri Light</vt:lpstr>
      <vt:lpstr>Courier New</vt:lpstr>
      <vt:lpstr>Futura Medium</vt:lpstr>
      <vt:lpstr>Menlo</vt:lpstr>
      <vt:lpstr>Office Theme</vt:lpstr>
      <vt:lpstr>The State of Data Persistence</vt:lpstr>
      <vt:lpstr>A quick about me</vt:lpstr>
      <vt:lpstr>My first experience with Magento 2.0</vt:lpstr>
      <vt:lpstr>PowerPoint Presentation</vt:lpstr>
      <vt:lpstr>Selling Pirate Rum</vt:lpstr>
      <vt:lpstr>PowerPoint Presentation</vt:lpstr>
      <vt:lpstr>PowerPoint Presentation</vt:lpstr>
      <vt:lpstr>How can we save Events?</vt:lpstr>
      <vt:lpstr>How can we save Events?</vt:lpstr>
      <vt:lpstr>How can we save Events?</vt:lpstr>
      <vt:lpstr>How can we save Events?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far so good…</vt:lpstr>
      <vt:lpstr>Now we need to persist the data</vt:lpstr>
      <vt:lpstr>What are our options in Magento 2?</vt:lpstr>
      <vt:lpstr>PowerPoint Presentation</vt:lpstr>
      <vt:lpstr>PowerPoint Presentation</vt:lpstr>
      <vt:lpstr>PowerPoint Presentation</vt:lpstr>
      <vt:lpstr>PowerPoint Presentation</vt:lpstr>
      <vt:lpstr>Getting around the problem</vt:lpstr>
      <vt:lpstr>Getting around the problem</vt:lpstr>
      <vt:lpstr>PowerPoint Presentation</vt:lpstr>
      <vt:lpstr>PowerPoint Presentation</vt:lpstr>
      <vt:lpstr>PowerPoint Presentation</vt:lpstr>
      <vt:lpstr>Removing the problem entirely</vt:lpstr>
      <vt:lpstr>Magento’s own ‘Entity Manager’</vt:lpstr>
      <vt:lpstr>PowerPoint Presentation</vt:lpstr>
      <vt:lpstr>PowerPoint Presentation</vt:lpstr>
      <vt:lpstr>Magento’s Entity Manager</vt:lpstr>
      <vt:lpstr>Magento’s Entity Manager</vt:lpstr>
      <vt:lpstr>Thank you to Anton Kril and Vinai Kopp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State of Data Persistence</dc:title>
  <dc:creator>Haworth, Matthew</dc:creator>
  <cp:lastModifiedBy>Haworth, Matthew</cp:lastModifiedBy>
  <cp:revision>64</cp:revision>
  <cp:lastPrinted>2018-11-07T17:15:16Z</cp:lastPrinted>
  <dcterms:created xsi:type="dcterms:W3CDTF">2018-11-03T12:45:03Z</dcterms:created>
  <dcterms:modified xsi:type="dcterms:W3CDTF">2018-11-12T08:50:24Z</dcterms:modified>
</cp:coreProperties>
</file>