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88" r:id="rId2"/>
    <p:sldId id="256" r:id="rId3"/>
    <p:sldId id="286" r:id="rId4"/>
    <p:sldId id="300" r:id="rId5"/>
    <p:sldId id="289" r:id="rId6"/>
    <p:sldId id="258" r:id="rId7"/>
    <p:sldId id="287" r:id="rId8"/>
    <p:sldId id="309" r:id="rId9"/>
    <p:sldId id="284" r:id="rId10"/>
    <p:sldId id="290" r:id="rId11"/>
    <p:sldId id="291" r:id="rId12"/>
    <p:sldId id="306" r:id="rId13"/>
    <p:sldId id="303" r:id="rId14"/>
    <p:sldId id="285" r:id="rId15"/>
    <p:sldId id="298" r:id="rId16"/>
    <p:sldId id="299" r:id="rId17"/>
    <p:sldId id="302" r:id="rId18"/>
    <p:sldId id="307" r:id="rId19"/>
    <p:sldId id="304" r:id="rId20"/>
    <p:sldId id="305" r:id="rId21"/>
    <p:sldId id="301" r:id="rId22"/>
    <p:sldId id="310" r:id="rId23"/>
    <p:sldId id="311" r:id="rId24"/>
    <p:sldId id="264" r:id="rId25"/>
    <p:sldId id="30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94"/>
    <p:restoredTop sz="73907"/>
  </p:normalViewPr>
  <p:slideViewPr>
    <p:cSldViewPr snapToGrid="0" snapToObjects="1">
      <p:cViewPr varScale="1">
        <p:scale>
          <a:sx n="95" d="100"/>
          <a:sy n="95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E561C-5697-5F40-833E-53AF6B8F8C3E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A0A6E-FBE0-A041-9EF1-BE68D6691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04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2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9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93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01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89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1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2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6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38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8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9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0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08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63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9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62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3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A0A6E-FBE0-A041-9EF1-BE68D6691F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4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1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8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3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AEDD7E-86DE-6848-BF45-9FF9BFB2F798}"/>
              </a:ext>
            </a:extLst>
          </p:cNvPr>
          <p:cNvSpPr/>
          <p:nvPr userDrawn="1"/>
        </p:nvSpPr>
        <p:spPr>
          <a:xfrm>
            <a:off x="0" y="3"/>
            <a:ext cx="9144000" cy="770021"/>
          </a:xfrm>
          <a:prstGeom prst="rect">
            <a:avLst/>
          </a:prstGeom>
          <a:solidFill>
            <a:srgbClr val="E41A6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BE8883-EF66-2B41-8D77-BE917D03D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5350" y="230190"/>
            <a:ext cx="474646" cy="3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7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4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2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0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6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853-1B7B-384C-A112-87BCC24C3C84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FC36-A965-E64A-B304-99682418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9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03853-1B7B-384C-A112-87BCC24C3C84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D0366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1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49" y="176006"/>
            <a:ext cx="7886700" cy="48128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Sorry, your name again?!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4D0F7A-22FC-C444-896E-1B02031578FF}"/>
              </a:ext>
            </a:extLst>
          </p:cNvPr>
          <p:cNvSpPr txBox="1">
            <a:spLocks/>
          </p:cNvSpPr>
          <p:nvPr/>
        </p:nvSpPr>
        <p:spPr>
          <a:xfrm>
            <a:off x="628649" y="2931792"/>
            <a:ext cx="1700893" cy="4133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536575" indent="-268288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Tadhg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98FAD7-2BFA-074D-956E-541DF03D6FB1}"/>
              </a:ext>
            </a:extLst>
          </p:cNvPr>
          <p:cNvSpPr txBox="1"/>
          <p:nvPr/>
        </p:nvSpPr>
        <p:spPr>
          <a:xfrm>
            <a:off x="3591322" y="2931792"/>
            <a:ext cx="71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 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B080D-74EE-6F43-811C-B49D41AD9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98" y="1825625"/>
            <a:ext cx="1078796" cy="2580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A8FF61-9A5E-C649-9208-BF99C550DF16}"/>
              </a:ext>
            </a:extLst>
          </p:cNvPr>
          <p:cNvSpPr txBox="1"/>
          <p:nvPr/>
        </p:nvSpPr>
        <p:spPr>
          <a:xfrm>
            <a:off x="3287618" y="2949725"/>
            <a:ext cx="30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F5162-2118-4E4F-B2CA-3A91B27675FC}"/>
              </a:ext>
            </a:extLst>
          </p:cNvPr>
          <p:cNvSpPr txBox="1"/>
          <p:nvPr/>
        </p:nvSpPr>
        <p:spPr>
          <a:xfrm>
            <a:off x="5385393" y="4406476"/>
            <a:ext cx="34341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Just call me Tiger!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98BAB0-5C14-9543-8910-2F24D8F249C1}"/>
              </a:ext>
            </a:extLst>
          </p:cNvPr>
          <p:cNvCxnSpPr/>
          <p:nvPr/>
        </p:nvCxnSpPr>
        <p:spPr>
          <a:xfrm flipV="1">
            <a:off x="3755158" y="2800351"/>
            <a:ext cx="2152097" cy="285630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610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6" y="125641"/>
            <a:ext cx="7886700" cy="6254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Contribution Day in London: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B79A5-FD18-A342-AD3C-9662D2CF7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36" y="1055413"/>
            <a:ext cx="5516319" cy="310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6BEBA-9C3B-B641-9F66-CC685EA7E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1128960"/>
            <a:ext cx="8325030" cy="425127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7AAE0-B27B-D141-83C4-4BAFCF333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955" y="1683200"/>
            <a:ext cx="1157972" cy="1157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FB40E-06A6-F546-8B1C-FFB8E4E3C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528" y="3020314"/>
            <a:ext cx="2516736" cy="4685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A1B4B6-9228-464A-AD5E-0A66FDA448DD}"/>
              </a:ext>
            </a:extLst>
          </p:cNvPr>
          <p:cNvSpPr/>
          <p:nvPr/>
        </p:nvSpPr>
        <p:spPr>
          <a:xfrm>
            <a:off x="431185" y="5522659"/>
            <a:ext cx="8281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I’m going to tell you something for nothing! </a:t>
            </a:r>
          </a:p>
          <a:p>
            <a:r>
              <a:rPr lang="en-US" dirty="0"/>
              <a:t>Have you ever smelt Magento?! Ladies and gentlemen I could smell Magento that day. And I know what you’re thinking! No it didn’t smell of that. Oh no! It smelt sweet and beautiful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3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36526"/>
            <a:ext cx="7886700" cy="57104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Don’t be scared…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61" y="1180166"/>
            <a:ext cx="8044704" cy="51668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Never been to a contribution day before? Don’t worry. You’re in safe hands.</a:t>
            </a:r>
          </a:p>
          <a:p>
            <a:pPr>
              <a:lnSpc>
                <a:spcPct val="150000"/>
              </a:lnSpc>
            </a:pPr>
            <a:r>
              <a:rPr lang="en-US" dirty="0"/>
              <a:t>The Community Engineering team don’t bite!</a:t>
            </a:r>
          </a:p>
          <a:p>
            <a:pPr>
              <a:lnSpc>
                <a:spcPct val="150000"/>
              </a:lnSpc>
            </a:pPr>
            <a:r>
              <a:rPr lang="en-US" dirty="0"/>
              <a:t>Nobody is judging you. Nobody is looking down on you. It’s a fun day. I went in with no expectations. I came out with a GitHub case assigned to me!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It’s actually quite educational. And it’s free!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36526"/>
            <a:ext cx="7886700" cy="57104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Get stuck in on Contribution 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C57CE-B387-A744-B1CA-A7D3A450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15" y="1058618"/>
            <a:ext cx="6582291" cy="449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9F775-5C98-ED46-9B92-9A83A2339FFE}"/>
              </a:ext>
            </a:extLst>
          </p:cNvPr>
          <p:cNvSpPr txBox="1"/>
          <p:nvPr/>
        </p:nvSpPr>
        <p:spPr>
          <a:xfrm>
            <a:off x="470647" y="5402021"/>
            <a:ext cx="8202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looked at issues / improvements linked to a small subset of repositories.</a:t>
            </a:r>
          </a:p>
          <a:p>
            <a:r>
              <a:rPr lang="en-US" sz="2000" dirty="0"/>
              <a:t>I became interested in the import-export-improvements repository. </a:t>
            </a:r>
          </a:p>
          <a:p>
            <a:r>
              <a:rPr lang="en-US" sz="2000" dirty="0"/>
              <a:t>Suddenly I started saying to myself:  ”I can have a go at this”…and so I did!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572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103869"/>
            <a:ext cx="7886700" cy="6254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My first contribution pull request: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81343-103B-5548-B913-2BFC0622BABE}"/>
              </a:ext>
            </a:extLst>
          </p:cNvPr>
          <p:cNvSpPr txBox="1"/>
          <p:nvPr/>
        </p:nvSpPr>
        <p:spPr>
          <a:xfrm>
            <a:off x="686425" y="4183688"/>
            <a:ext cx="7611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If the import detects that a configurable_variations attribute code is not super one the following error messages will be displayed…</a:t>
            </a:r>
          </a:p>
          <a:p>
            <a:endParaRPr lang="en-US" sz="2400" dirty="0"/>
          </a:p>
          <a:p>
            <a:r>
              <a:rPr lang="en-US" sz="2400" dirty="0"/>
              <a:t>Yawn! Boring to some but not to me. There’s an area that will suit most people. That’s the beauty of 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B765C-5623-0F43-AAC2-8FC36527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36" y="1073357"/>
            <a:ext cx="7129116" cy="27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21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603"/>
            <a:ext cx="7886700" cy="64724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Contribution Flow: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74564-9BDA-CD49-B07D-44EA0B8D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15" y="582249"/>
            <a:ext cx="5708513" cy="6000827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493AB164-50B4-FC45-8E95-439974080AD6}"/>
              </a:ext>
            </a:extLst>
          </p:cNvPr>
          <p:cNvSpPr/>
          <p:nvPr/>
        </p:nvSpPr>
        <p:spPr>
          <a:xfrm>
            <a:off x="2603948" y="2370614"/>
            <a:ext cx="363474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707CE-1F0D-4A47-AAB4-6B0515F90702}"/>
              </a:ext>
            </a:extLst>
          </p:cNvPr>
          <p:cNvSpPr txBox="1"/>
          <p:nvPr/>
        </p:nvSpPr>
        <p:spPr>
          <a:xfrm>
            <a:off x="2149340" y="1802766"/>
            <a:ext cx="184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Pull Requests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83A13-AE8A-2A48-8429-7EA173CA9D94}"/>
              </a:ext>
            </a:extLst>
          </p:cNvPr>
          <p:cNvSpPr txBox="1"/>
          <p:nvPr/>
        </p:nvSpPr>
        <p:spPr>
          <a:xfrm>
            <a:off x="6397719" y="5704294"/>
            <a:ext cx="2117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Magento Core </a:t>
            </a:r>
            <a:r>
              <a:rPr lang="en-US" sz="2200" dirty="0">
                <a:sym typeface="Wingdings" pitchFamily="2" charset="2"/>
              </a:rPr>
              <a:t></a:t>
            </a:r>
            <a:endParaRPr lang="en-US" sz="2200" dirty="0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E1C83381-1522-8A4F-B3B3-A484F184CD7C}"/>
              </a:ext>
            </a:extLst>
          </p:cNvPr>
          <p:cNvSpPr/>
          <p:nvPr/>
        </p:nvSpPr>
        <p:spPr>
          <a:xfrm>
            <a:off x="3073215" y="2572987"/>
            <a:ext cx="363474" cy="733806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8171B21B-93C7-3A49-BBB3-722942A5C8A7}"/>
              </a:ext>
            </a:extLst>
          </p:cNvPr>
          <p:cNvSpPr/>
          <p:nvPr/>
        </p:nvSpPr>
        <p:spPr>
          <a:xfrm rot="3268049">
            <a:off x="1721619" y="4105744"/>
            <a:ext cx="356673" cy="1046863"/>
          </a:xfrm>
          <a:prstGeom prst="upArrow">
            <a:avLst/>
          </a:prstGeom>
          <a:solidFill>
            <a:srgbClr val="D036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4BB92-BA03-D742-BDC5-9A9C7937C437}"/>
              </a:ext>
            </a:extLst>
          </p:cNvPr>
          <p:cNvSpPr txBox="1"/>
          <p:nvPr/>
        </p:nvSpPr>
        <p:spPr>
          <a:xfrm>
            <a:off x="537430" y="4719408"/>
            <a:ext cx="1665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03663"/>
                </a:solidFill>
              </a:rPr>
              <a:t>Core </a:t>
            </a:r>
          </a:p>
          <a:p>
            <a:r>
              <a:rPr lang="en-US" sz="2400" dirty="0">
                <a:solidFill>
                  <a:srgbClr val="D03663"/>
                </a:solidFill>
              </a:rPr>
              <a:t>Engineering</a:t>
            </a:r>
          </a:p>
          <a:p>
            <a:r>
              <a:rPr lang="en-US" sz="2400" dirty="0">
                <a:solidFill>
                  <a:srgbClr val="D03663"/>
                </a:solidFill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48568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158299"/>
            <a:ext cx="7886700" cy="54927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My first contribution pull request: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" y="1422853"/>
            <a:ext cx="78867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GITHUB account</a:t>
            </a:r>
          </a:p>
          <a:p>
            <a:pPr>
              <a:lnSpc>
                <a:spcPct val="150000"/>
              </a:lnSpc>
            </a:pPr>
            <a:r>
              <a:rPr lang="en-US" dirty="0"/>
              <a:t>Create a fork</a:t>
            </a:r>
          </a:p>
          <a:p>
            <a:pPr>
              <a:lnSpc>
                <a:spcPct val="150000"/>
              </a:lnSpc>
            </a:pPr>
            <a:r>
              <a:rPr lang="en-US" dirty="0"/>
              <a:t>Create a branch</a:t>
            </a:r>
          </a:p>
          <a:p>
            <a:pPr>
              <a:lnSpc>
                <a:spcPct val="150000"/>
              </a:lnSpc>
            </a:pPr>
            <a:r>
              <a:rPr lang="en-US" dirty="0"/>
              <a:t>Apply my code enhancements. Test!</a:t>
            </a:r>
          </a:p>
          <a:p>
            <a:pPr>
              <a:lnSpc>
                <a:spcPct val="150000"/>
              </a:lnSpc>
            </a:pPr>
            <a:r>
              <a:rPr lang="en-US" dirty="0"/>
              <a:t>GIT add, commit, GIT push.</a:t>
            </a:r>
          </a:p>
          <a:p>
            <a:pPr>
              <a:lnSpc>
                <a:spcPct val="150000"/>
              </a:lnSpc>
            </a:pPr>
            <a:r>
              <a:rPr lang="en-US" dirty="0"/>
              <a:t>DONE! ….well….</a:t>
            </a:r>
          </a:p>
        </p:txBody>
      </p:sp>
    </p:spTree>
    <p:extLst>
      <p:ext uri="{BB962C8B-B14F-4D97-AF65-F5344CB8AC3E}">
        <p14:creationId xmlns:p14="http://schemas.microsoft.com/office/powerpoint/2010/main" val="4010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04" y="111599"/>
            <a:ext cx="7886700" cy="68128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Not quite… Travis CI builder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04C72-038E-BC41-8599-0ADDB81FA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3" y="861782"/>
            <a:ext cx="8894680" cy="2839110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1C811E0B-1FB8-6A4D-B417-094B8D6F0EF9}"/>
              </a:ext>
            </a:extLst>
          </p:cNvPr>
          <p:cNvSpPr/>
          <p:nvPr/>
        </p:nvSpPr>
        <p:spPr>
          <a:xfrm>
            <a:off x="3472702" y="2378277"/>
            <a:ext cx="363474" cy="172086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783EE-1F8F-084A-9816-27B60335E8AB}"/>
              </a:ext>
            </a:extLst>
          </p:cNvPr>
          <p:cNvSpPr txBox="1"/>
          <p:nvPr/>
        </p:nvSpPr>
        <p:spPr>
          <a:xfrm>
            <a:off x="3111524" y="4174036"/>
            <a:ext cx="136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FAILED </a:t>
            </a:r>
            <a:r>
              <a:rPr lang="en-US" sz="2400" dirty="0">
                <a:sym typeface="Wingdings" pitchFamily="2" charset="2"/>
              </a:rPr>
              <a:t></a:t>
            </a:r>
            <a:endParaRPr lang="en-US" sz="2400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8F136A3-088E-1844-94F6-CAFA2FC75165}"/>
              </a:ext>
            </a:extLst>
          </p:cNvPr>
          <p:cNvSpPr/>
          <p:nvPr/>
        </p:nvSpPr>
        <p:spPr>
          <a:xfrm>
            <a:off x="7040495" y="2378277"/>
            <a:ext cx="363474" cy="172086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EDE37-5FAB-D446-9865-BAAC8E81F429}"/>
              </a:ext>
            </a:extLst>
          </p:cNvPr>
          <p:cNvSpPr txBox="1"/>
          <p:nvPr/>
        </p:nvSpPr>
        <p:spPr>
          <a:xfrm>
            <a:off x="6267668" y="4162300"/>
            <a:ext cx="19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CODE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06F67-CD7F-DB42-9899-84C8CA1F9257}"/>
              </a:ext>
            </a:extLst>
          </p:cNvPr>
          <p:cNvSpPr txBox="1"/>
          <p:nvPr/>
        </p:nvSpPr>
        <p:spPr>
          <a:xfrm>
            <a:off x="194506" y="4497536"/>
            <a:ext cx="76799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Example Fails: </a:t>
            </a:r>
          </a:p>
          <a:p>
            <a:r>
              <a:rPr lang="en-US" dirty="0"/>
              <a:t>1. PHP Code Sniffer detected 2 violations </a:t>
            </a:r>
            <a:r>
              <a:rPr lang="en-US" dirty="0">
                <a:solidFill>
                  <a:srgbClr val="0070C0"/>
                </a:solidFill>
              </a:rPr>
              <a:t>i.e. small code styling issues.</a:t>
            </a:r>
          </a:p>
          <a:p>
            <a:endParaRPr lang="en-US" dirty="0"/>
          </a:p>
          <a:p>
            <a:r>
              <a:rPr lang="en-US" dirty="0"/>
              <a:t>2. The method </a:t>
            </a:r>
            <a:r>
              <a:rPr lang="en-US" dirty="0" err="1"/>
              <a:t>identifySuperAttributeError</a:t>
            </a:r>
            <a:r>
              <a:rPr lang="en-US" dirty="0"/>
              <a:t>() has a Cyclomatic Complexity of 11. </a:t>
            </a:r>
          </a:p>
          <a:p>
            <a:r>
              <a:rPr lang="en-US" dirty="0"/>
              <a:t>The configured cyclomatic complexity threshold is 10. </a:t>
            </a:r>
            <a:r>
              <a:rPr lang="en-US" dirty="0">
                <a:solidFill>
                  <a:srgbClr val="0070C0"/>
                </a:solidFill>
              </a:rPr>
              <a:t>i.e. too much happening</a:t>
            </a:r>
          </a:p>
          <a:p>
            <a:r>
              <a:rPr lang="en-US" dirty="0">
                <a:solidFill>
                  <a:srgbClr val="0070C0"/>
                </a:solidFill>
              </a:rPr>
              <a:t>in one function – break it into manageable chunks.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C0501-0FA9-D247-AAF5-E1493BCEC74F}"/>
              </a:ext>
            </a:extLst>
          </p:cNvPr>
          <p:cNvSpPr txBox="1"/>
          <p:nvPr/>
        </p:nvSpPr>
        <p:spPr>
          <a:xfrm>
            <a:off x="194506" y="6315797"/>
            <a:ext cx="900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Finally:</a:t>
            </a:r>
            <a:r>
              <a:rPr lang="en-US" dirty="0"/>
              <a:t> Code Review – A member of the engineering team may review your code. Good idea!  </a:t>
            </a:r>
          </a:p>
        </p:txBody>
      </p:sp>
    </p:spTree>
    <p:extLst>
      <p:ext uri="{BB962C8B-B14F-4D97-AF65-F5344CB8AC3E}">
        <p14:creationId xmlns:p14="http://schemas.microsoft.com/office/powerpoint/2010/main" val="16849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169183"/>
            <a:ext cx="7886700" cy="54140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happened next: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44" y="1728448"/>
            <a:ext cx="7886700" cy="284355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0F67D8-317D-2E46-B090-6CD9DBBDC244}"/>
              </a:ext>
            </a:extLst>
          </p:cNvPr>
          <p:cNvSpPr txBox="1">
            <a:spLocks/>
          </p:cNvSpPr>
          <p:nvPr/>
        </p:nvSpPr>
        <p:spPr>
          <a:xfrm>
            <a:off x="549844" y="1518137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I joined a weekly catch up meeting online.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Took on some more cases in import-export-improvements.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Got involved in some interesting conversations / emails.</a:t>
            </a:r>
          </a:p>
          <a:p>
            <a:pPr>
              <a:lnSpc>
                <a:spcPct val="150000"/>
              </a:lnSpc>
            </a:pP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400" dirty="0"/>
              <a:t>How many PRs have I submitted?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2382D-D269-AC4A-B65F-3DBC4465616F}"/>
              </a:ext>
            </a:extLst>
          </p:cNvPr>
          <p:cNvSpPr txBox="1"/>
          <p:nvPr/>
        </p:nvSpPr>
        <p:spPr>
          <a:xfrm>
            <a:off x="6180350" y="3870798"/>
            <a:ext cx="947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03663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B5578-E60F-8846-8B8C-8EE8FE0F4247}"/>
              </a:ext>
            </a:extLst>
          </p:cNvPr>
          <p:cNvSpPr txBox="1"/>
          <p:nvPr/>
        </p:nvSpPr>
        <p:spPr>
          <a:xfrm>
            <a:off x="549844" y="5007329"/>
            <a:ext cx="79786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D03663"/>
                </a:solidFill>
              </a:rPr>
              <a:t>That one Pull Request took up over 15 hours of my time.</a:t>
            </a:r>
          </a:p>
          <a:p>
            <a:r>
              <a:rPr lang="en-US" sz="2200" dirty="0">
                <a:solidFill>
                  <a:srgbClr val="D03663"/>
                </a:solidFill>
              </a:rPr>
              <a:t>Half of that was office downtime. The other half was spent at home.</a:t>
            </a:r>
          </a:p>
          <a:p>
            <a:r>
              <a:rPr lang="en-US" sz="2200" dirty="0">
                <a:solidFill>
                  <a:srgbClr val="D03663"/>
                </a:solidFill>
              </a:rPr>
              <a:t>We’ll come back to this in a few moments.</a:t>
            </a:r>
          </a:p>
          <a:p>
            <a:endParaRPr lang="en-US" sz="2200" dirty="0">
              <a:solidFill>
                <a:srgbClr val="D036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0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103869"/>
            <a:ext cx="7886700" cy="6254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big 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81343-103B-5548-B913-2BFC0622BABE}"/>
              </a:ext>
            </a:extLst>
          </p:cNvPr>
          <p:cNvSpPr txBox="1"/>
          <p:nvPr/>
        </p:nvSpPr>
        <p:spPr>
          <a:xfrm>
            <a:off x="410936" y="1337632"/>
            <a:ext cx="3184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D03663"/>
                </a:solidFill>
              </a:rPr>
              <a:t>WHY?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2E2DC-6036-074E-92FE-3F6571400B02}"/>
              </a:ext>
            </a:extLst>
          </p:cNvPr>
          <p:cNvSpPr txBox="1"/>
          <p:nvPr/>
        </p:nvSpPr>
        <p:spPr>
          <a:xfrm>
            <a:off x="246104" y="2480025"/>
            <a:ext cx="86517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dirty="0"/>
              <a:t>*** I’m a developer. I was inquisitive. And as I found out, yes I could actually do it!</a:t>
            </a:r>
          </a:p>
          <a:p>
            <a:endParaRPr lang="en-US" sz="2000" dirty="0"/>
          </a:p>
          <a:p>
            <a:r>
              <a:rPr lang="en-US" sz="2000" dirty="0"/>
              <a:t>*** And yes it felt good. I actually felt important for a brief moment.</a:t>
            </a:r>
          </a:p>
          <a:p>
            <a:endParaRPr lang="en-US" sz="2000" dirty="0"/>
          </a:p>
          <a:p>
            <a:r>
              <a:rPr lang="en-US" sz="2000" dirty="0"/>
              <a:t>*** But most of all it’s all about the community. It’s all about open source.</a:t>
            </a:r>
          </a:p>
          <a:p>
            <a:r>
              <a:rPr lang="en-US" sz="2000" dirty="0"/>
              <a:t> If my little improvement helps somebody out there great!</a:t>
            </a:r>
          </a:p>
          <a:p>
            <a:r>
              <a:rPr lang="en-US" sz="2000" dirty="0"/>
              <a:t> It was the best 15 hours I’ve ever spent.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9960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103869"/>
            <a:ext cx="7886700" cy="62547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Impressive: </a:t>
            </a:r>
            <a:r>
              <a:rPr lang="en-US" sz="3200" dirty="0" err="1">
                <a:solidFill>
                  <a:schemeClr val="bg1"/>
                </a:solidFill>
              </a:rPr>
              <a:t>magestats.net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81343-103B-5548-B913-2BFC0622BABE}"/>
              </a:ext>
            </a:extLst>
          </p:cNvPr>
          <p:cNvSpPr txBox="1"/>
          <p:nvPr/>
        </p:nvSpPr>
        <p:spPr>
          <a:xfrm>
            <a:off x="2058381" y="2760779"/>
            <a:ext cx="528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03663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9001F-CF36-3144-91BA-604682E9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53" y="1346769"/>
            <a:ext cx="8332893" cy="42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8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99DC01-E967-BA40-84F1-ED5B195937BE}"/>
              </a:ext>
            </a:extLst>
          </p:cNvPr>
          <p:cNvSpPr/>
          <p:nvPr/>
        </p:nvSpPr>
        <p:spPr>
          <a:xfrm>
            <a:off x="5007429" y="0"/>
            <a:ext cx="4136571" cy="6858000"/>
          </a:xfrm>
          <a:prstGeom prst="rect">
            <a:avLst/>
          </a:prstGeom>
          <a:solidFill>
            <a:srgbClr val="E41A6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AF096-9DCB-AE41-A4DB-74B34C95D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3809" y="2685327"/>
            <a:ext cx="3586579" cy="137147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@TadhgBowe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EEE1E-1F4F-804B-8596-40AB71E1B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1346" y="4124295"/>
            <a:ext cx="2871503" cy="414521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Technical Team Lead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B5DCE-2A82-8C45-BCA4-B4F112E4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84" y="1164210"/>
            <a:ext cx="1028700" cy="707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31DE3-F6BD-2346-8A8D-382FA17FD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21" y="4538816"/>
            <a:ext cx="1495628" cy="147598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83B7CC6-F353-3241-A043-511CE9E67CE8}"/>
              </a:ext>
            </a:extLst>
          </p:cNvPr>
          <p:cNvSpPr txBox="1">
            <a:spLocks/>
          </p:cNvSpPr>
          <p:nvPr/>
        </p:nvSpPr>
        <p:spPr>
          <a:xfrm>
            <a:off x="5810435" y="2133734"/>
            <a:ext cx="2696591" cy="473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>
                <a:solidFill>
                  <a:schemeClr val="bg1"/>
                </a:solidFill>
              </a:rPr>
              <a:t>Screen Pages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55D29B-C1F9-2F4D-9B99-0086A170DFA9}"/>
              </a:ext>
            </a:extLst>
          </p:cNvPr>
          <p:cNvSpPr txBox="1"/>
          <p:nvPr/>
        </p:nvSpPr>
        <p:spPr>
          <a:xfrm>
            <a:off x="287245" y="356297"/>
            <a:ext cx="47201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“Success is the result of perfection, hard work, learning from failure, loyalty, and persistence.”</a:t>
            </a:r>
          </a:p>
          <a:p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Colin Powell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81468-2902-7745-B962-1C8593E1952B}"/>
              </a:ext>
            </a:extLst>
          </p:cNvPr>
          <p:cNvSpPr/>
          <p:nvPr/>
        </p:nvSpPr>
        <p:spPr>
          <a:xfrm>
            <a:off x="426168" y="2029224"/>
            <a:ext cx="4099306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Tx/>
              <a:buChar char="-"/>
            </a:pPr>
            <a:r>
              <a:rPr lang="en-US" sz="2000" dirty="0"/>
              <a:t>Founded 1997. Based in Surrey UK.</a:t>
            </a:r>
          </a:p>
          <a:p>
            <a:pPr marL="214308" indent="-214308">
              <a:lnSpc>
                <a:spcPct val="150000"/>
              </a:lnSpc>
              <a:buFontTx/>
              <a:buChar char="-"/>
            </a:pPr>
            <a:r>
              <a:rPr lang="en-US" sz="2000" dirty="0"/>
              <a:t>100% Magento</a:t>
            </a:r>
          </a:p>
          <a:p>
            <a:pPr marL="214308" indent="-214308">
              <a:lnSpc>
                <a:spcPct val="150000"/>
              </a:lnSpc>
              <a:buFontTx/>
              <a:buChar char="-"/>
            </a:pPr>
            <a:r>
              <a:rPr lang="en-US" sz="2000" dirty="0"/>
              <a:t>100% Community</a:t>
            </a:r>
          </a:p>
          <a:p>
            <a:pPr marL="214308" indent="-214308">
              <a:lnSpc>
                <a:spcPct val="150000"/>
              </a:lnSpc>
              <a:buFontTx/>
              <a:buChar char="-"/>
            </a:pPr>
            <a:r>
              <a:rPr lang="en-US" sz="2000" dirty="0"/>
              <a:t>100% Believe in Father Christmas </a:t>
            </a:r>
          </a:p>
        </p:txBody>
      </p:sp>
    </p:spTree>
    <p:extLst>
      <p:ext uri="{BB962C8B-B14F-4D97-AF65-F5344CB8AC3E}">
        <p14:creationId xmlns:p14="http://schemas.microsoft.com/office/powerpoint/2010/main" val="4047496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103869"/>
            <a:ext cx="7886700" cy="62547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#SQUASHTOBERFEST 2018: Good job!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DF36E-1609-574F-A5FF-19CA6E32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6" y="522801"/>
            <a:ext cx="8498972" cy="64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0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3322AE-52D9-B342-B19C-E29CA11A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24" y="889549"/>
            <a:ext cx="3833666" cy="5755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103869"/>
            <a:ext cx="7886700" cy="6254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bigger 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ADB14-4DA5-6745-96D4-A53A508F8D16}"/>
              </a:ext>
            </a:extLst>
          </p:cNvPr>
          <p:cNvSpPr txBox="1"/>
          <p:nvPr/>
        </p:nvSpPr>
        <p:spPr>
          <a:xfrm>
            <a:off x="469049" y="951254"/>
            <a:ext cx="8427051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 did I find the time to contribute at home?</a:t>
            </a:r>
          </a:p>
          <a:p>
            <a:endParaRPr lang="en-US" sz="900" dirty="0"/>
          </a:p>
          <a:p>
            <a:r>
              <a:rPr lang="en-US" sz="2400" dirty="0">
                <a:solidFill>
                  <a:srgbClr val="0070C0"/>
                </a:solidFill>
              </a:rPr>
              <a:t>I had time to tackle some issues at home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because my wife was studying for her final exams.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But then she finished. We went on holidays. I had an operation.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Suddenly I felt bad not contributing. Almost anxious! -&gt;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STOP!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9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400" dirty="0"/>
              <a:t>-</a:t>
            </a:r>
            <a:r>
              <a:rPr lang="en-US" sz="2800" dirty="0"/>
              <a:t> </a:t>
            </a:r>
            <a:r>
              <a:rPr lang="en-US" sz="2400" dirty="0"/>
              <a:t>Just because I could commit time then doesn’t mean</a:t>
            </a:r>
          </a:p>
          <a:p>
            <a:r>
              <a:rPr lang="en-US" sz="2400" dirty="0"/>
              <a:t>I have to always keep doing so!</a:t>
            </a:r>
          </a:p>
          <a:p>
            <a:r>
              <a:rPr lang="en-US" sz="2400" dirty="0"/>
              <a:t>- Know your limits. Magento should and will understand. </a:t>
            </a:r>
          </a:p>
          <a:p>
            <a:r>
              <a:rPr lang="en-US" sz="2400" dirty="0"/>
              <a:t>When I updated the engineering team they were brilliant about it.</a:t>
            </a:r>
          </a:p>
          <a:p>
            <a:endParaRPr lang="en-US" sz="1600" dirty="0"/>
          </a:p>
          <a:p>
            <a:r>
              <a:rPr lang="en-US" sz="2400" dirty="0"/>
              <a:t>Remember: 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4000" b="1" dirty="0">
                <a:solidFill>
                  <a:schemeClr val="accent2"/>
                </a:solidFill>
              </a:rPr>
              <a:t>#</a:t>
            </a:r>
            <a:r>
              <a:rPr lang="en-US" sz="4000" b="1" dirty="0" err="1">
                <a:solidFill>
                  <a:schemeClr val="accent2"/>
                </a:solidFill>
              </a:rPr>
              <a:t>mageMH</a:t>
            </a:r>
            <a:endParaRPr lang="en-US" sz="4000" b="1" dirty="0">
              <a:solidFill>
                <a:schemeClr val="accent2"/>
              </a:solidFill>
            </a:endParaRPr>
          </a:p>
          <a:p>
            <a:r>
              <a:rPr lang="en-US" sz="4000" b="1" dirty="0">
                <a:solidFill>
                  <a:schemeClr val="accent2"/>
                </a:solidFill>
              </a:rPr>
              <a:t>#</a:t>
            </a:r>
            <a:r>
              <a:rPr lang="en-US" sz="4000" b="1" dirty="0" err="1">
                <a:solidFill>
                  <a:schemeClr val="accent2"/>
                </a:solidFill>
              </a:rPr>
              <a:t>NoMagentoSunday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  <a:r>
              <a:rPr lang="en-US" sz="4000" b="1" dirty="0">
                <a:solidFill>
                  <a:schemeClr val="accent2"/>
                </a:solidFill>
                <a:sym typeface="Wingdings" pitchFamily="2" charset="2"/>
              </a:rPr>
              <a:t></a:t>
            </a:r>
            <a:endParaRPr lang="en-US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22" y="310697"/>
            <a:ext cx="7886700" cy="28801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EC71B-529E-6D46-A6AD-78B5F4B6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74" y="948979"/>
            <a:ext cx="4337191" cy="5413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777B27-B696-BF47-8FCD-8E0D861BD584}"/>
              </a:ext>
            </a:extLst>
          </p:cNvPr>
          <p:cNvSpPr txBox="1"/>
          <p:nvPr/>
        </p:nvSpPr>
        <p:spPr>
          <a:xfrm>
            <a:off x="5887689" y="1202635"/>
            <a:ext cx="23446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my wife Anna with her mentor John. She has just qualified as a paramedic! It’s never too late to learn.</a:t>
            </a:r>
          </a:p>
          <a:p>
            <a:r>
              <a:rPr lang="en-US" sz="2400" dirty="0"/>
              <a:t>She just started her ambulance driver training. And….</a:t>
            </a:r>
          </a:p>
        </p:txBody>
      </p:sp>
    </p:spTree>
    <p:extLst>
      <p:ext uri="{BB962C8B-B14F-4D97-AF65-F5344CB8AC3E}">
        <p14:creationId xmlns:p14="http://schemas.microsoft.com/office/powerpoint/2010/main" val="791555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22" y="310697"/>
            <a:ext cx="7886700" cy="28801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 pitchFamily="2" charset="2"/>
              </a:rPr>
              <a:t>This is my 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PWA!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F751B-C24E-7840-8D35-E424ABFF9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58" y="1167641"/>
            <a:ext cx="3756992" cy="5009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D5A63-74D6-ED44-9AA8-F3FBC1829C4F}"/>
              </a:ext>
            </a:extLst>
          </p:cNvPr>
          <p:cNvSpPr txBox="1"/>
          <p:nvPr/>
        </p:nvSpPr>
        <p:spPr>
          <a:xfrm>
            <a:off x="5329541" y="2246243"/>
            <a:ext cx="31858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03663"/>
                </a:solidFill>
              </a:rPr>
              <a:t> P </a:t>
            </a:r>
            <a:r>
              <a:rPr lang="en-US" sz="4800" dirty="0"/>
              <a:t>ARKING</a:t>
            </a:r>
          </a:p>
          <a:p>
            <a:r>
              <a:rPr lang="en-US" sz="4800" dirty="0">
                <a:solidFill>
                  <a:srgbClr val="D03663"/>
                </a:solidFill>
              </a:rPr>
              <a:t> W </a:t>
            </a:r>
            <a:r>
              <a:rPr lang="en-US" sz="4800" dirty="0"/>
              <a:t>ITH</a:t>
            </a:r>
          </a:p>
          <a:p>
            <a:r>
              <a:rPr lang="en-US" sz="4800" dirty="0">
                <a:solidFill>
                  <a:srgbClr val="D03663"/>
                </a:solidFill>
              </a:rPr>
              <a:t> A </a:t>
            </a:r>
            <a:r>
              <a:rPr lang="en-US" sz="4800" dirty="0"/>
              <a:t>CCURACY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5C82C-08F6-7E43-9E4E-9750D2EA458E}"/>
              </a:ext>
            </a:extLst>
          </p:cNvPr>
          <p:cNvSpPr txBox="1"/>
          <p:nvPr/>
        </p:nvSpPr>
        <p:spPr>
          <a:xfrm>
            <a:off x="5384880" y="5588265"/>
            <a:ext cx="3412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Well done Anna! </a:t>
            </a:r>
          </a:p>
        </p:txBody>
      </p:sp>
    </p:spTree>
    <p:extLst>
      <p:ext uri="{BB962C8B-B14F-4D97-AF65-F5344CB8AC3E}">
        <p14:creationId xmlns:p14="http://schemas.microsoft.com/office/powerpoint/2010/main" val="311217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52EB25-0B71-EC46-B529-A953B2CD7DF3}"/>
              </a:ext>
            </a:extLst>
          </p:cNvPr>
          <p:cNvSpPr/>
          <p:nvPr/>
        </p:nvSpPr>
        <p:spPr>
          <a:xfrm>
            <a:off x="-1" y="395526"/>
            <a:ext cx="9144000" cy="5143500"/>
          </a:xfrm>
          <a:prstGeom prst="rect">
            <a:avLst/>
          </a:prstGeom>
          <a:solidFill>
            <a:srgbClr val="E41A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094EC1-2DC0-3648-93BA-C71E2684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528" y="942087"/>
            <a:ext cx="778882" cy="53587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BB97592-F987-6145-BA6B-63D06E48FA8A}"/>
              </a:ext>
            </a:extLst>
          </p:cNvPr>
          <p:cNvSpPr txBox="1">
            <a:spLocks/>
          </p:cNvSpPr>
          <p:nvPr/>
        </p:nvSpPr>
        <p:spPr>
          <a:xfrm>
            <a:off x="870694" y="1395422"/>
            <a:ext cx="7090550" cy="3143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1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1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THANK YOU!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@TadhgBowe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704C-B546-DC49-9C86-CA76ED180EE8}"/>
              </a:ext>
            </a:extLst>
          </p:cNvPr>
          <p:cNvSpPr txBox="1"/>
          <p:nvPr/>
        </p:nvSpPr>
        <p:spPr>
          <a:xfrm>
            <a:off x="870694" y="5831036"/>
            <a:ext cx="7923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SEE YOU SOON AGAIN MY FRIENDS!</a:t>
            </a:r>
          </a:p>
        </p:txBody>
      </p:sp>
    </p:spTree>
    <p:extLst>
      <p:ext uri="{BB962C8B-B14F-4D97-AF65-F5344CB8AC3E}">
        <p14:creationId xmlns:p14="http://schemas.microsoft.com/office/powerpoint/2010/main" val="1147606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22" y="310697"/>
            <a:ext cx="7886700" cy="28801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C741BE0-5D73-304E-879D-33AEB277B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39" y="998720"/>
            <a:ext cx="3861313" cy="5611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01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64" y="199617"/>
            <a:ext cx="7886700" cy="48618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 we start! </a:t>
            </a:r>
            <a:r>
              <a:rPr lang="en-US" sz="36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9DD0E4-06DB-BF48-875C-9536A495A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"/>
          <a:stretch/>
        </p:blipFill>
        <p:spPr>
          <a:xfrm>
            <a:off x="509185" y="1098994"/>
            <a:ext cx="4932718" cy="3581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BF38CB-964B-F74D-97B0-3E4D3945273F}"/>
              </a:ext>
            </a:extLst>
          </p:cNvPr>
          <p:cNvSpPr txBox="1"/>
          <p:nvPr/>
        </p:nvSpPr>
        <p:spPr>
          <a:xfrm>
            <a:off x="6118155" y="1805135"/>
            <a:ext cx="1999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FLASH BACK…</a:t>
            </a:r>
          </a:p>
          <a:p>
            <a:endParaRPr lang="en-US" sz="2400" b="1" dirty="0"/>
          </a:p>
          <a:p>
            <a:r>
              <a:rPr lang="en-US" sz="2400" dirty="0"/>
              <a:t>or is that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ECF89-DCA4-A94B-94D5-AE5BD4BEA531}"/>
              </a:ext>
            </a:extLst>
          </p:cNvPr>
          <p:cNvSpPr txBox="1"/>
          <p:nvPr/>
        </p:nvSpPr>
        <p:spPr>
          <a:xfrm>
            <a:off x="6118155" y="3275218"/>
            <a:ext cx="2397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FL</a:t>
            </a:r>
            <a:r>
              <a:rPr lang="en-US" sz="3200" b="1" dirty="0">
                <a:solidFill>
                  <a:srgbClr val="D03663"/>
                </a:solidFill>
              </a:rPr>
              <a:t>U</a:t>
            </a:r>
            <a:r>
              <a:rPr lang="en-US" sz="3200" b="1" dirty="0"/>
              <a:t>SH BACK!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B145D-CD43-DC44-8D90-6673B349AADB}"/>
              </a:ext>
            </a:extLst>
          </p:cNvPr>
          <p:cNvSpPr txBox="1"/>
          <p:nvPr/>
        </p:nvSpPr>
        <p:spPr>
          <a:xfrm>
            <a:off x="509185" y="4888624"/>
            <a:ext cx="8244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My first ever technical talk was 2 years ago on this very stage.</a:t>
            </a:r>
          </a:p>
          <a:p>
            <a:r>
              <a:rPr lang="en-US" sz="2000" dirty="0"/>
              <a:t>This was one of my first slides.</a:t>
            </a:r>
          </a:p>
          <a:p>
            <a:r>
              <a:rPr lang="en-US" sz="2000" dirty="0"/>
              <a:t>It’s funny because people often comment on the story I told (toilet humour).</a:t>
            </a:r>
          </a:p>
          <a:p>
            <a:r>
              <a:rPr lang="en-US" sz="2000" dirty="0"/>
              <a:t>When I ask them do you remember what the rest of the talk was about</a:t>
            </a:r>
          </a:p>
          <a:p>
            <a:r>
              <a:rPr lang="en-US" sz="2000" dirty="0"/>
              <a:t>they normally reply “Nope” - </a:t>
            </a:r>
            <a:r>
              <a:rPr lang="en-US" sz="2000" dirty="0" err="1"/>
              <a:t>Haha</a:t>
            </a:r>
            <a:r>
              <a:rPr lang="en-US" sz="2000" dirty="0"/>
              <a:t>! </a:t>
            </a:r>
            <a:r>
              <a:rPr lang="en-US" sz="2000" dirty="0">
                <a:sym typeface="Wingdings" pitchFamily="2" charset="2"/>
              </a:rPr>
              <a:t>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0986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" y="215382"/>
            <a:ext cx="7886700" cy="38598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What’s the story then?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54" y="1471062"/>
            <a:ext cx="78867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C7225-CDB3-6948-9D17-C336FBA8268F}"/>
              </a:ext>
            </a:extLst>
          </p:cNvPr>
          <p:cNvSpPr txBox="1"/>
          <p:nvPr/>
        </p:nvSpPr>
        <p:spPr>
          <a:xfrm>
            <a:off x="400049" y="864402"/>
            <a:ext cx="753279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My Journey to becoming a </a:t>
            </a:r>
          </a:p>
          <a:p>
            <a:endParaRPr lang="en-US" dirty="0"/>
          </a:p>
          <a:p>
            <a:r>
              <a:rPr lang="en-US" sz="4050" dirty="0"/>
              <a:t>Magento Community Engineering</a:t>
            </a:r>
          </a:p>
          <a:p>
            <a:r>
              <a:rPr lang="en-US" sz="1600" dirty="0"/>
              <a:t> </a:t>
            </a:r>
            <a:endParaRPr lang="en-US" dirty="0"/>
          </a:p>
          <a:p>
            <a:r>
              <a:rPr lang="en-US" sz="4050" dirty="0"/>
              <a:t>Contributor</a:t>
            </a:r>
          </a:p>
          <a:p>
            <a:endParaRPr lang="en-US" sz="1350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2EF9DCF3-6DC5-1F49-93E1-5B895490331E}"/>
              </a:ext>
            </a:extLst>
          </p:cNvPr>
          <p:cNvSpPr/>
          <p:nvPr/>
        </p:nvSpPr>
        <p:spPr>
          <a:xfrm>
            <a:off x="2312894" y="1719617"/>
            <a:ext cx="2758861" cy="808264"/>
          </a:xfrm>
          <a:prstGeom prst="fram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F0FCD05-BEE4-D847-AC88-58346A364EC8}"/>
              </a:ext>
            </a:extLst>
          </p:cNvPr>
          <p:cNvSpPr/>
          <p:nvPr/>
        </p:nvSpPr>
        <p:spPr>
          <a:xfrm>
            <a:off x="250253" y="1719617"/>
            <a:ext cx="7470323" cy="808264"/>
          </a:xfrm>
          <a:prstGeom prst="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1455A08D-7E15-5341-81AF-86221937D7FA}"/>
              </a:ext>
            </a:extLst>
          </p:cNvPr>
          <p:cNvSpPr/>
          <p:nvPr/>
        </p:nvSpPr>
        <p:spPr>
          <a:xfrm>
            <a:off x="250253" y="2574832"/>
            <a:ext cx="2955472" cy="808264"/>
          </a:xfrm>
          <a:prstGeom prst="fra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A8023-9B46-1048-B4D4-2475B761BC70}"/>
              </a:ext>
            </a:extLst>
          </p:cNvPr>
          <p:cNvSpPr txBox="1"/>
          <p:nvPr/>
        </p:nvSpPr>
        <p:spPr>
          <a:xfrm>
            <a:off x="250253" y="3646128"/>
            <a:ext cx="88236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Magento Community Engineering</a:t>
            </a:r>
            <a:r>
              <a:rPr lang="en-US" dirty="0"/>
              <a:t> Team: Here to stay! Began in 2017 and is</a:t>
            </a:r>
          </a:p>
          <a:p>
            <a:r>
              <a:rPr lang="en-US" dirty="0"/>
              <a:t>growing all the time. They’re enjoying some tremendous success.</a:t>
            </a:r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Contributor = Contribution</a:t>
            </a:r>
            <a:r>
              <a:rPr lang="en-US" dirty="0"/>
              <a:t>: It’s not all about core code. </a:t>
            </a:r>
          </a:p>
          <a:p>
            <a:r>
              <a:rPr lang="en-US" dirty="0"/>
              <a:t>There are many ways to contribute: Help organise events, share knowledge online/offline,</a:t>
            </a:r>
          </a:p>
          <a:p>
            <a:r>
              <a:rPr lang="en-US" dirty="0"/>
              <a:t>networking by attending meetups/conferences or being active on social media.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Community</a:t>
            </a:r>
            <a:r>
              <a:rPr lang="en-US" dirty="0"/>
              <a:t>: I love the Magento community. It’s as simple as that. The reason I’m here today</a:t>
            </a:r>
          </a:p>
          <a:p>
            <a:r>
              <a:rPr lang="en-US" dirty="0"/>
              <a:t>is because of the Magento community! I have met the best of people. </a:t>
            </a:r>
          </a:p>
          <a:p>
            <a:r>
              <a:rPr lang="en-US" dirty="0"/>
              <a:t>I have so many wonderful stories. Long may it continue.</a:t>
            </a:r>
          </a:p>
        </p:txBody>
      </p:sp>
    </p:spTree>
    <p:extLst>
      <p:ext uri="{BB962C8B-B14F-4D97-AF65-F5344CB8AC3E}">
        <p14:creationId xmlns:p14="http://schemas.microsoft.com/office/powerpoint/2010/main" val="12054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76" y="147613"/>
            <a:ext cx="7886700" cy="4839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Impressive! Well done everyone.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BD3378-0E5E-8E44-9371-E0BE75FF2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12" b="8081"/>
          <a:stretch/>
        </p:blipFill>
        <p:spPr>
          <a:xfrm>
            <a:off x="476247" y="1085394"/>
            <a:ext cx="8282075" cy="46404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82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65A8-FDBC-6841-B0F6-0FB37A5E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5" y="234497"/>
            <a:ext cx="7886700" cy="35333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Contributing to the core: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7C134-6223-C245-A273-1010902CD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65" y="1114851"/>
            <a:ext cx="4347936" cy="357572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altLang="en-US" dirty="0">
                <a:ea typeface="ＭＳ Ｐゴシック" panose="020B0600070205080204" pitchFamily="34" charset="-128"/>
              </a:rPr>
              <a:t>First, my wee journey…</a:t>
            </a:r>
          </a:p>
          <a:p>
            <a:pPr>
              <a:lnSpc>
                <a:spcPct val="150000"/>
              </a:lnSpc>
            </a:pPr>
            <a:r>
              <a:rPr lang="en-GB" altLang="en-US" dirty="0">
                <a:ea typeface="ＭＳ Ｐゴシック" panose="020B0600070205080204" pitchFamily="34" charset="-128"/>
              </a:rPr>
              <a:t>Where?</a:t>
            </a:r>
          </a:p>
          <a:p>
            <a:pPr>
              <a:lnSpc>
                <a:spcPct val="150000"/>
              </a:lnSpc>
            </a:pPr>
            <a:r>
              <a:rPr lang="en-GB" altLang="en-US" dirty="0">
                <a:ea typeface="ＭＳ Ｐゴシック" panose="020B0600070205080204" pitchFamily="34" charset="-128"/>
              </a:rPr>
              <a:t>How?</a:t>
            </a:r>
          </a:p>
          <a:p>
            <a:pPr>
              <a:lnSpc>
                <a:spcPct val="150000"/>
              </a:lnSpc>
            </a:pPr>
            <a:r>
              <a:rPr lang="en-GB" altLang="en-US" dirty="0">
                <a:ea typeface="ＭＳ Ｐゴシック" panose="020B0600070205080204" pitchFamily="34" charset="-128"/>
              </a:rPr>
              <a:t>How good did that feel?</a:t>
            </a:r>
          </a:p>
          <a:p>
            <a:pPr>
              <a:lnSpc>
                <a:spcPct val="150000"/>
              </a:lnSpc>
            </a:pPr>
            <a:r>
              <a:rPr lang="en-GB" altLang="en-US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FCF37-7DE7-BD4A-830B-94DE5310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816" y="762640"/>
            <a:ext cx="6636452" cy="4831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BA2B3-7410-E94D-91F3-1B212D17A2F8}"/>
              </a:ext>
            </a:extLst>
          </p:cNvPr>
          <p:cNvSpPr txBox="1"/>
          <p:nvPr/>
        </p:nvSpPr>
        <p:spPr>
          <a:xfrm>
            <a:off x="465365" y="5936334"/>
            <a:ext cx="8112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 attended my first developer conference in 2015 – Mage Titans Manchester.</a:t>
            </a:r>
          </a:p>
        </p:txBody>
      </p:sp>
    </p:spTree>
    <p:extLst>
      <p:ext uri="{BB962C8B-B14F-4D97-AF65-F5344CB8AC3E}">
        <p14:creationId xmlns:p14="http://schemas.microsoft.com/office/powerpoint/2010/main" val="4257489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90955"/>
            <a:ext cx="7886700" cy="47457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Dev Paradise 2016!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247A8-837F-354A-98BB-C75245E3A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85738"/>
            <a:ext cx="5167032" cy="3340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F709FE-4EC1-2A4C-8372-CB541E30C007}"/>
              </a:ext>
            </a:extLst>
          </p:cNvPr>
          <p:cNvSpPr txBox="1"/>
          <p:nvPr/>
        </p:nvSpPr>
        <p:spPr>
          <a:xfrm>
            <a:off x="6118412" y="2615280"/>
            <a:ext cx="271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03663"/>
                </a:solidFill>
              </a:rPr>
              <a:t>The Family Effect!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FB41C-6836-3747-9295-46529D133CAD}"/>
              </a:ext>
            </a:extLst>
          </p:cNvPr>
          <p:cNvSpPr txBox="1"/>
          <p:nvPr/>
        </p:nvSpPr>
        <p:spPr>
          <a:xfrm>
            <a:off x="552450" y="4824145"/>
            <a:ext cx="70296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Dev Paradise in Croatia. INCHOO!! What a team!</a:t>
            </a:r>
          </a:p>
          <a:p>
            <a:r>
              <a:rPr lang="en-US" sz="2000" dirty="0"/>
              <a:t>I started meeting amazing people from across Europe and beyond.</a:t>
            </a:r>
          </a:p>
          <a:p>
            <a:r>
              <a:rPr lang="en-US" sz="2000" dirty="0"/>
              <a:t>We have a wonderful network of people.</a:t>
            </a:r>
          </a:p>
          <a:p>
            <a:r>
              <a:rPr lang="en-US" sz="2000" dirty="0"/>
              <a:t>How lucky we are.</a:t>
            </a:r>
          </a:p>
        </p:txBody>
      </p:sp>
    </p:spTree>
    <p:extLst>
      <p:ext uri="{BB962C8B-B14F-4D97-AF65-F5344CB8AC3E}">
        <p14:creationId xmlns:p14="http://schemas.microsoft.com/office/powerpoint/2010/main" val="288015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76" y="147613"/>
            <a:ext cx="7886700" cy="48395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Moments like these…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6EAD9-613B-9642-8D01-E0601BF59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32" y="1031676"/>
            <a:ext cx="4813209" cy="2593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8E0C3C-6E7B-A948-A240-998C6BF9B775}"/>
              </a:ext>
            </a:extLst>
          </p:cNvPr>
          <p:cNvSpPr txBox="1"/>
          <p:nvPr/>
        </p:nvSpPr>
        <p:spPr>
          <a:xfrm>
            <a:off x="2366682" y="5212689"/>
            <a:ext cx="352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These guys do care!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A9B18-06F8-8446-BE1F-C2767F9E305A}"/>
              </a:ext>
            </a:extLst>
          </p:cNvPr>
          <p:cNvSpPr/>
          <p:nvPr/>
        </p:nvSpPr>
        <p:spPr>
          <a:xfrm>
            <a:off x="378276" y="3818576"/>
            <a:ext cx="8281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Magento 2 first launched I had a wee problem. At Dev Paradise I described my predicament similar to the above museum in Zagreb (BTW - I did actually visit and it was fascinating). After I said my piece very politely, I was quickly met by Max who assured me something was being done. This led me to believe: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4CDF46-6097-3A4D-ADAA-B14D0FEDA49F}"/>
              </a:ext>
            </a:extLst>
          </p:cNvPr>
          <p:cNvSpPr/>
          <p:nvPr/>
        </p:nvSpPr>
        <p:spPr>
          <a:xfrm>
            <a:off x="378276" y="5991248"/>
            <a:ext cx="8281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And they continue to care. They are human too. They have young families just like us. </a:t>
            </a:r>
          </a:p>
        </p:txBody>
      </p:sp>
    </p:spTree>
    <p:extLst>
      <p:ext uri="{BB962C8B-B14F-4D97-AF65-F5344CB8AC3E}">
        <p14:creationId xmlns:p14="http://schemas.microsoft.com/office/powerpoint/2010/main" val="33571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3CE7-0165-ED40-BC00-17348EC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2" y="261511"/>
            <a:ext cx="7886700" cy="25278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journey continued… Imagine!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278C-5E23-0948-A5B7-FA724979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17803-5E8B-4242-BF44-2A507F02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9" y="1080287"/>
            <a:ext cx="5020315" cy="2823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FEECE-7EC3-3945-A26B-2BCF1696F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377" y="2056131"/>
            <a:ext cx="4776054" cy="3511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1EBF5-A1C6-4949-A8A0-A1410D18B648}"/>
              </a:ext>
            </a:extLst>
          </p:cNvPr>
          <p:cNvSpPr txBox="1"/>
          <p:nvPr/>
        </p:nvSpPr>
        <p:spPr>
          <a:xfrm>
            <a:off x="5805819" y="4586840"/>
            <a:ext cx="2893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#DevExchange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9119CE-311C-4A49-9973-BC64D7489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39" y="1080287"/>
            <a:ext cx="8400454" cy="35065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DF1A8E-565C-864D-9BE4-B22C27E75BD3}"/>
              </a:ext>
            </a:extLst>
          </p:cNvPr>
          <p:cNvSpPr/>
          <p:nvPr/>
        </p:nvSpPr>
        <p:spPr>
          <a:xfrm>
            <a:off x="628650" y="5797831"/>
            <a:ext cx="8281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Imagine 2018! If you haven’t been to Imagine and you get a chance… GO!</a:t>
            </a:r>
          </a:p>
          <a:p>
            <a:r>
              <a:rPr lang="en-US" dirty="0"/>
              <a:t>Personal highlights: The people, The Big Dam Run, The talks but especially the #DevExchange.</a:t>
            </a:r>
          </a:p>
        </p:txBody>
      </p:sp>
    </p:spTree>
    <p:extLst>
      <p:ext uri="{BB962C8B-B14F-4D97-AF65-F5344CB8AC3E}">
        <p14:creationId xmlns:p14="http://schemas.microsoft.com/office/powerpoint/2010/main" val="369184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13108</TotalTime>
  <Words>1191</Words>
  <Application>Microsoft Macintosh PowerPoint</Application>
  <PresentationFormat>On-screen Show (4:3)</PresentationFormat>
  <Paragraphs>205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Verdana</vt:lpstr>
      <vt:lpstr>Wingdings</vt:lpstr>
      <vt:lpstr>Office Theme</vt:lpstr>
      <vt:lpstr>Sorry, your name again?!</vt:lpstr>
      <vt:lpstr>@TadhgBowe</vt:lpstr>
      <vt:lpstr>Before we start! </vt:lpstr>
      <vt:lpstr>What’s the story then?</vt:lpstr>
      <vt:lpstr>Impressive! Well done everyone.</vt:lpstr>
      <vt:lpstr>Contributing to the core:</vt:lpstr>
      <vt:lpstr>Dev Paradise 2016!</vt:lpstr>
      <vt:lpstr>Moments like these…</vt:lpstr>
      <vt:lpstr>The journey continued… Imagine!</vt:lpstr>
      <vt:lpstr>Contribution Day in London:</vt:lpstr>
      <vt:lpstr>Don’t be scared…</vt:lpstr>
      <vt:lpstr>Get stuck in on Contribution Day:</vt:lpstr>
      <vt:lpstr>My first contribution pull request:</vt:lpstr>
      <vt:lpstr>Contribution Flow:</vt:lpstr>
      <vt:lpstr>My first contribution pull request:</vt:lpstr>
      <vt:lpstr>Not quite… Travis CI builder</vt:lpstr>
      <vt:lpstr>What happened next:</vt:lpstr>
      <vt:lpstr>The big question:</vt:lpstr>
      <vt:lpstr>Impressive: magestats.net</vt:lpstr>
      <vt:lpstr>#SQUASHTOBERFEST 2018: Good job!</vt:lpstr>
      <vt:lpstr>The bigger question:</vt:lpstr>
      <vt:lpstr></vt:lpstr>
      <vt:lpstr>This is my PWA!</vt:lpstr>
      <vt:lpstr>PowerPoint Presentation</vt:lpstr>
      <vt:lpstr>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Mathew Brown</dc:creator>
  <cp:lastModifiedBy>Tadhg Bowe</cp:lastModifiedBy>
  <cp:revision>209</cp:revision>
  <dcterms:created xsi:type="dcterms:W3CDTF">2018-10-18T15:40:37Z</dcterms:created>
  <dcterms:modified xsi:type="dcterms:W3CDTF">2018-11-20T17:48:18Z</dcterms:modified>
</cp:coreProperties>
</file>